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" showSpecialPlsOnTitleSld="0" saveSubsetFonts="1">
  <p:sldMasterIdLst>
    <p:sldMasterId id="2147483648" r:id="rId1"/>
  </p:sldMasterIdLst>
  <p:notesMasterIdLst>
    <p:notesMasterId r:id="rId17"/>
  </p:notesMasterIdLst>
  <p:sldIdLst>
    <p:sldId id="400" r:id="rId2"/>
    <p:sldId id="405" r:id="rId3"/>
    <p:sldId id="406" r:id="rId4"/>
    <p:sldId id="454" r:id="rId5"/>
    <p:sldId id="455" r:id="rId6"/>
    <p:sldId id="392" r:id="rId7"/>
    <p:sldId id="272" r:id="rId8"/>
    <p:sldId id="390" r:id="rId9"/>
    <p:sldId id="452" r:id="rId10"/>
    <p:sldId id="456" r:id="rId11"/>
    <p:sldId id="453" r:id="rId12"/>
    <p:sldId id="457" r:id="rId13"/>
    <p:sldId id="458" r:id="rId14"/>
    <p:sldId id="461" r:id="rId15"/>
    <p:sldId id="25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56D"/>
    <a:srgbClr val="B7CF87"/>
    <a:srgbClr val="CBDCA8"/>
    <a:srgbClr val="C2D69A"/>
    <a:srgbClr val="87CB3D"/>
    <a:srgbClr val="FF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2" autoAdjust="0"/>
    <p:restoredTop sz="86624" autoAdjust="0"/>
  </p:normalViewPr>
  <p:slideViewPr>
    <p:cSldViewPr>
      <p:cViewPr varScale="1">
        <p:scale>
          <a:sx n="93" d="100"/>
          <a:sy n="93" d="100"/>
        </p:scale>
        <p:origin x="15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9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3AA3A-19A2-459F-BC17-C3F46988EDA5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B3B2DC8D-A58E-49AE-AA19-E4C974A87E7D}">
      <dgm:prSet/>
      <dgm:spPr/>
      <dgm:t>
        <a:bodyPr/>
        <a:lstStyle/>
        <a:p>
          <a:pPr rtl="0"/>
          <a:r>
            <a:rPr lang="en-GB" b="1" dirty="0"/>
            <a:t>1989</a:t>
          </a:r>
        </a:p>
        <a:p>
          <a:pPr rtl="0"/>
          <a:r>
            <a:rPr lang="en-GB" b="1" dirty="0"/>
            <a:t>First MND Register in the world </a:t>
          </a:r>
        </a:p>
      </dgm:t>
    </dgm:pt>
    <dgm:pt modelId="{C857B30B-C04B-4320-8118-F9F79F770767}" type="parTrans" cxnId="{8D325F2F-80E0-4C7D-B3AB-195378929F60}">
      <dgm:prSet/>
      <dgm:spPr/>
      <dgm:t>
        <a:bodyPr/>
        <a:lstStyle/>
        <a:p>
          <a:endParaRPr lang="en-GB"/>
        </a:p>
      </dgm:t>
    </dgm:pt>
    <dgm:pt modelId="{8E69EA6B-758F-409A-AE21-E82F8286B6D8}" type="sibTrans" cxnId="{8D325F2F-80E0-4C7D-B3AB-195378929F60}">
      <dgm:prSet/>
      <dgm:spPr/>
      <dgm:t>
        <a:bodyPr/>
        <a:lstStyle/>
        <a:p>
          <a:endParaRPr lang="en-GB"/>
        </a:p>
      </dgm:t>
    </dgm:pt>
    <dgm:pt modelId="{7EBF88BF-33A9-4D0E-BE8D-F4469C7113FE}">
      <dgm:prSet/>
      <dgm:spPr/>
      <dgm:t>
        <a:bodyPr/>
        <a:lstStyle/>
        <a:p>
          <a:pPr rtl="0"/>
          <a:r>
            <a:rPr lang="en-US" b="1" baseline="0" dirty="0"/>
            <a:t>2009 </a:t>
          </a:r>
        </a:p>
        <a:p>
          <a:pPr rtl="0"/>
          <a:r>
            <a:rPr lang="en-US" b="1" baseline="0" dirty="0"/>
            <a:t>Scottish Neurological Standards of Care published  </a:t>
          </a:r>
        </a:p>
      </dgm:t>
    </dgm:pt>
    <dgm:pt modelId="{5B325E49-6431-4672-909D-66A125CB0576}" type="parTrans" cxnId="{A00F7C4F-2347-404D-BADE-EDADCE46DFE4}">
      <dgm:prSet/>
      <dgm:spPr/>
      <dgm:t>
        <a:bodyPr/>
        <a:lstStyle/>
        <a:p>
          <a:endParaRPr lang="en-GB"/>
        </a:p>
      </dgm:t>
    </dgm:pt>
    <dgm:pt modelId="{CA4E0672-4CD6-4510-A500-E68095E72466}" type="sibTrans" cxnId="{A00F7C4F-2347-404D-BADE-EDADCE46DFE4}">
      <dgm:prSet/>
      <dgm:spPr/>
      <dgm:t>
        <a:bodyPr/>
        <a:lstStyle/>
        <a:p>
          <a:endParaRPr lang="en-GB"/>
        </a:p>
      </dgm:t>
    </dgm:pt>
    <dgm:pt modelId="{646D79EC-B345-4DDA-9B00-DAD7BBAC3C05}">
      <dgm:prSet/>
      <dgm:spPr/>
      <dgm:t>
        <a:bodyPr/>
        <a:lstStyle/>
        <a:p>
          <a:pPr rtl="0"/>
          <a:r>
            <a:rPr lang="en-GB" b="1" dirty="0"/>
            <a:t>2014</a:t>
          </a:r>
        </a:p>
        <a:p>
          <a:pPr rtl="0"/>
          <a:r>
            <a:rPr lang="en-GB" b="1" dirty="0"/>
            <a:t> Audit identified sporadic documentation and inequity of care </a:t>
          </a:r>
        </a:p>
      </dgm:t>
    </dgm:pt>
    <dgm:pt modelId="{1FA1759C-751B-42A4-8C80-834617E812C4}" type="parTrans" cxnId="{82B74904-494A-454B-9D4C-EBE0544BA287}">
      <dgm:prSet/>
      <dgm:spPr/>
      <dgm:t>
        <a:bodyPr/>
        <a:lstStyle/>
        <a:p>
          <a:endParaRPr lang="en-GB"/>
        </a:p>
      </dgm:t>
    </dgm:pt>
    <dgm:pt modelId="{2B608A99-47C6-45AD-BEFC-723481AF2266}" type="sibTrans" cxnId="{82B74904-494A-454B-9D4C-EBE0544BA287}">
      <dgm:prSet/>
      <dgm:spPr/>
      <dgm:t>
        <a:bodyPr/>
        <a:lstStyle/>
        <a:p>
          <a:endParaRPr lang="en-GB"/>
        </a:p>
      </dgm:t>
    </dgm:pt>
    <dgm:pt modelId="{C7449D75-2F69-814A-A5BD-A657DFA7BAF9}">
      <dgm:prSet/>
      <dgm:spPr/>
      <dgm:t>
        <a:bodyPr/>
        <a:lstStyle/>
        <a:p>
          <a:pPr rtl="0"/>
          <a:r>
            <a:rPr lang="en-GB" b="1" dirty="0"/>
            <a:t>2015</a:t>
          </a:r>
        </a:p>
        <a:p>
          <a:pPr rtl="0"/>
          <a:r>
            <a:rPr lang="en-GB" b="1" dirty="0"/>
            <a:t> First Minister announces £700k for MND Nursing </a:t>
          </a:r>
        </a:p>
      </dgm:t>
    </dgm:pt>
    <dgm:pt modelId="{EAACDD7A-77B4-3D4D-894D-7E036A533CE1}" type="parTrans" cxnId="{328C866C-D202-A542-9854-D7574CA98DB4}">
      <dgm:prSet/>
      <dgm:spPr/>
      <dgm:t>
        <a:bodyPr/>
        <a:lstStyle/>
        <a:p>
          <a:endParaRPr lang="en-US"/>
        </a:p>
      </dgm:t>
    </dgm:pt>
    <dgm:pt modelId="{958673DD-BCB5-0B4B-8AE3-7997A26E46D0}" type="sibTrans" cxnId="{328C866C-D202-A542-9854-D7574CA98DB4}">
      <dgm:prSet/>
      <dgm:spPr/>
      <dgm:t>
        <a:bodyPr/>
        <a:lstStyle/>
        <a:p>
          <a:endParaRPr lang="en-US"/>
        </a:p>
      </dgm:t>
    </dgm:pt>
    <dgm:pt modelId="{A2DB1B08-32E3-0B4A-9746-457F2234D9D9}">
      <dgm:prSet/>
      <dgm:spPr/>
      <dgm:t>
        <a:bodyPr/>
        <a:lstStyle/>
        <a:p>
          <a:pPr rtl="0"/>
          <a:r>
            <a:rPr lang="en-GB" b="1" dirty="0"/>
            <a:t>2017</a:t>
          </a:r>
        </a:p>
        <a:p>
          <a:pPr rtl="0"/>
          <a:r>
            <a:rPr lang="en-GB" b="1" dirty="0"/>
            <a:t> </a:t>
          </a:r>
        </a:p>
        <a:p>
          <a:pPr rtl="0"/>
          <a:r>
            <a:rPr lang="en-GB" b="1" dirty="0"/>
            <a:t>CARE-MND launched </a:t>
          </a:r>
        </a:p>
      </dgm:t>
    </dgm:pt>
    <dgm:pt modelId="{BEF85BC4-8FF8-7F4D-A765-B50D30D9E0C5}" type="parTrans" cxnId="{29628389-6704-764B-A7D1-663EB3630B64}">
      <dgm:prSet/>
      <dgm:spPr/>
      <dgm:t>
        <a:bodyPr/>
        <a:lstStyle/>
        <a:p>
          <a:endParaRPr lang="en-US"/>
        </a:p>
      </dgm:t>
    </dgm:pt>
    <dgm:pt modelId="{20B8E3FD-B9A6-7248-B36E-BA360ED6B4DA}" type="sibTrans" cxnId="{29628389-6704-764B-A7D1-663EB3630B64}">
      <dgm:prSet/>
      <dgm:spPr/>
      <dgm:t>
        <a:bodyPr/>
        <a:lstStyle/>
        <a:p>
          <a:endParaRPr lang="en-US"/>
        </a:p>
      </dgm:t>
    </dgm:pt>
    <dgm:pt modelId="{22192DBC-2748-0349-B773-515947C55BF7}">
      <dgm:prSet/>
      <dgm:spPr/>
      <dgm:t>
        <a:bodyPr/>
        <a:lstStyle/>
        <a:p>
          <a:pPr rtl="0"/>
          <a:r>
            <a:rPr lang="en-GB" b="1" dirty="0"/>
            <a:t>2016 Development of national MND Proforma and standardised assessment of patients </a:t>
          </a:r>
        </a:p>
      </dgm:t>
    </dgm:pt>
    <dgm:pt modelId="{160D3256-2C4B-0E4F-8421-5817CB4B9F70}" type="parTrans" cxnId="{548A3779-B3AE-1A4F-BF90-7E3114936D1F}">
      <dgm:prSet/>
      <dgm:spPr/>
    </dgm:pt>
    <dgm:pt modelId="{76B640F3-B0B0-ED41-8C6D-51B1703B76D8}" type="sibTrans" cxnId="{548A3779-B3AE-1A4F-BF90-7E3114936D1F}">
      <dgm:prSet/>
      <dgm:spPr/>
    </dgm:pt>
    <dgm:pt modelId="{72ADB7F5-79A2-42D8-8C38-D3626880C8A2}" type="pres">
      <dgm:prSet presAssocID="{8223AA3A-19A2-459F-BC17-C3F46988EDA5}" presName="CompostProcess" presStyleCnt="0">
        <dgm:presLayoutVars>
          <dgm:dir/>
          <dgm:resizeHandles val="exact"/>
        </dgm:presLayoutVars>
      </dgm:prSet>
      <dgm:spPr/>
    </dgm:pt>
    <dgm:pt modelId="{630C6950-57B6-4959-99F8-660C7F8D191A}" type="pres">
      <dgm:prSet presAssocID="{8223AA3A-19A2-459F-BC17-C3F46988EDA5}" presName="arrow" presStyleLbl="bgShp" presStyleIdx="0" presStyleCnt="1"/>
      <dgm:spPr/>
    </dgm:pt>
    <dgm:pt modelId="{DC9183FC-988C-4657-81D7-8561DDED1EAA}" type="pres">
      <dgm:prSet presAssocID="{8223AA3A-19A2-459F-BC17-C3F46988EDA5}" presName="linearProcess" presStyleCnt="0"/>
      <dgm:spPr/>
    </dgm:pt>
    <dgm:pt modelId="{2C8B17CC-72C9-41EB-BCC0-B2871055D654}" type="pres">
      <dgm:prSet presAssocID="{B3B2DC8D-A58E-49AE-AA19-E4C974A87E7D}" presName="textNode" presStyleLbl="node1" presStyleIdx="0" presStyleCnt="6">
        <dgm:presLayoutVars>
          <dgm:bulletEnabled val="1"/>
        </dgm:presLayoutVars>
      </dgm:prSet>
      <dgm:spPr/>
    </dgm:pt>
    <dgm:pt modelId="{0A2CD058-793B-4420-9B3F-27ADD095125C}" type="pres">
      <dgm:prSet presAssocID="{8E69EA6B-758F-409A-AE21-E82F8286B6D8}" presName="sibTrans" presStyleCnt="0"/>
      <dgm:spPr/>
    </dgm:pt>
    <dgm:pt modelId="{F6CC73CB-FA6F-480D-9A59-340D46DD6018}" type="pres">
      <dgm:prSet presAssocID="{7EBF88BF-33A9-4D0E-BE8D-F4469C7113FE}" presName="textNode" presStyleLbl="node1" presStyleIdx="1" presStyleCnt="6">
        <dgm:presLayoutVars>
          <dgm:bulletEnabled val="1"/>
        </dgm:presLayoutVars>
      </dgm:prSet>
      <dgm:spPr/>
    </dgm:pt>
    <dgm:pt modelId="{76101DF7-FCEE-4938-83FD-500974D17C27}" type="pres">
      <dgm:prSet presAssocID="{CA4E0672-4CD6-4510-A500-E68095E72466}" presName="sibTrans" presStyleCnt="0"/>
      <dgm:spPr/>
    </dgm:pt>
    <dgm:pt modelId="{7DD83FE5-421F-4206-A752-1DEC8166E2C0}" type="pres">
      <dgm:prSet presAssocID="{646D79EC-B345-4DDA-9B00-DAD7BBAC3C05}" presName="textNode" presStyleLbl="node1" presStyleIdx="2" presStyleCnt="6">
        <dgm:presLayoutVars>
          <dgm:bulletEnabled val="1"/>
        </dgm:presLayoutVars>
      </dgm:prSet>
      <dgm:spPr/>
    </dgm:pt>
    <dgm:pt modelId="{4C4F7BEC-9C7D-6643-AC12-33770545C51C}" type="pres">
      <dgm:prSet presAssocID="{2B608A99-47C6-45AD-BEFC-723481AF2266}" presName="sibTrans" presStyleCnt="0"/>
      <dgm:spPr/>
    </dgm:pt>
    <dgm:pt modelId="{8FC216F8-8B25-054F-95ED-05DFC9A29AAF}" type="pres">
      <dgm:prSet presAssocID="{C7449D75-2F69-814A-A5BD-A657DFA7BAF9}" presName="textNode" presStyleLbl="node1" presStyleIdx="3" presStyleCnt="6">
        <dgm:presLayoutVars>
          <dgm:bulletEnabled val="1"/>
        </dgm:presLayoutVars>
      </dgm:prSet>
      <dgm:spPr/>
    </dgm:pt>
    <dgm:pt modelId="{9DBE6CF2-F2ED-A545-A643-7AB829351FC0}" type="pres">
      <dgm:prSet presAssocID="{958673DD-BCB5-0B4B-8AE3-7997A26E46D0}" presName="sibTrans" presStyleCnt="0"/>
      <dgm:spPr/>
    </dgm:pt>
    <dgm:pt modelId="{9A82696F-F74D-5D49-9F02-0FA621B61246}" type="pres">
      <dgm:prSet presAssocID="{22192DBC-2748-0349-B773-515947C55BF7}" presName="textNode" presStyleLbl="node1" presStyleIdx="4" presStyleCnt="6">
        <dgm:presLayoutVars>
          <dgm:bulletEnabled val="1"/>
        </dgm:presLayoutVars>
      </dgm:prSet>
      <dgm:spPr/>
    </dgm:pt>
    <dgm:pt modelId="{7584A799-67C2-D247-881E-8D4D8E42A7D6}" type="pres">
      <dgm:prSet presAssocID="{76B640F3-B0B0-ED41-8C6D-51B1703B76D8}" presName="sibTrans" presStyleCnt="0"/>
      <dgm:spPr/>
    </dgm:pt>
    <dgm:pt modelId="{2FE7979B-16B6-CD40-850C-C16ACB31A1CF}" type="pres">
      <dgm:prSet presAssocID="{A2DB1B08-32E3-0B4A-9746-457F2234D9D9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82B74904-494A-454B-9D4C-EBE0544BA287}" srcId="{8223AA3A-19A2-459F-BC17-C3F46988EDA5}" destId="{646D79EC-B345-4DDA-9B00-DAD7BBAC3C05}" srcOrd="2" destOrd="0" parTransId="{1FA1759C-751B-42A4-8C80-834617E812C4}" sibTransId="{2B608A99-47C6-45AD-BEFC-723481AF2266}"/>
    <dgm:cxn modelId="{8D325F2F-80E0-4C7D-B3AB-195378929F60}" srcId="{8223AA3A-19A2-459F-BC17-C3F46988EDA5}" destId="{B3B2DC8D-A58E-49AE-AA19-E4C974A87E7D}" srcOrd="0" destOrd="0" parTransId="{C857B30B-C04B-4320-8118-F9F79F770767}" sibTransId="{8E69EA6B-758F-409A-AE21-E82F8286B6D8}"/>
    <dgm:cxn modelId="{A00F7C4F-2347-404D-BADE-EDADCE46DFE4}" srcId="{8223AA3A-19A2-459F-BC17-C3F46988EDA5}" destId="{7EBF88BF-33A9-4D0E-BE8D-F4469C7113FE}" srcOrd="1" destOrd="0" parTransId="{5B325E49-6431-4672-909D-66A125CB0576}" sibTransId="{CA4E0672-4CD6-4510-A500-E68095E72466}"/>
    <dgm:cxn modelId="{C5DBD55A-41C2-D24C-9A89-921310514A9E}" type="presOf" srcId="{22192DBC-2748-0349-B773-515947C55BF7}" destId="{9A82696F-F74D-5D49-9F02-0FA621B61246}" srcOrd="0" destOrd="0" presId="urn:microsoft.com/office/officeart/2005/8/layout/hProcess9"/>
    <dgm:cxn modelId="{328C866C-D202-A542-9854-D7574CA98DB4}" srcId="{8223AA3A-19A2-459F-BC17-C3F46988EDA5}" destId="{C7449D75-2F69-814A-A5BD-A657DFA7BAF9}" srcOrd="3" destOrd="0" parTransId="{EAACDD7A-77B4-3D4D-894D-7E036A533CE1}" sibTransId="{958673DD-BCB5-0B4B-8AE3-7997A26E46D0}"/>
    <dgm:cxn modelId="{B62EF778-4ECC-2348-81F2-214B79C53460}" type="presOf" srcId="{C7449D75-2F69-814A-A5BD-A657DFA7BAF9}" destId="{8FC216F8-8B25-054F-95ED-05DFC9A29AAF}" srcOrd="0" destOrd="0" presId="urn:microsoft.com/office/officeart/2005/8/layout/hProcess9"/>
    <dgm:cxn modelId="{548A3779-B3AE-1A4F-BF90-7E3114936D1F}" srcId="{8223AA3A-19A2-459F-BC17-C3F46988EDA5}" destId="{22192DBC-2748-0349-B773-515947C55BF7}" srcOrd="4" destOrd="0" parTransId="{160D3256-2C4B-0E4F-8421-5817CB4B9F70}" sibTransId="{76B640F3-B0B0-ED41-8C6D-51B1703B76D8}"/>
    <dgm:cxn modelId="{16065F87-C3F4-4863-B54D-2B9DD81AFAD0}" type="presOf" srcId="{8223AA3A-19A2-459F-BC17-C3F46988EDA5}" destId="{72ADB7F5-79A2-42D8-8C38-D3626880C8A2}" srcOrd="0" destOrd="0" presId="urn:microsoft.com/office/officeart/2005/8/layout/hProcess9"/>
    <dgm:cxn modelId="{29628389-6704-764B-A7D1-663EB3630B64}" srcId="{8223AA3A-19A2-459F-BC17-C3F46988EDA5}" destId="{A2DB1B08-32E3-0B4A-9746-457F2234D9D9}" srcOrd="5" destOrd="0" parTransId="{BEF85BC4-8FF8-7F4D-A765-B50D30D9E0C5}" sibTransId="{20B8E3FD-B9A6-7248-B36E-BA360ED6B4DA}"/>
    <dgm:cxn modelId="{F0611294-475C-43FC-A9DA-D23F00846420}" type="presOf" srcId="{B3B2DC8D-A58E-49AE-AA19-E4C974A87E7D}" destId="{2C8B17CC-72C9-41EB-BCC0-B2871055D654}" srcOrd="0" destOrd="0" presId="urn:microsoft.com/office/officeart/2005/8/layout/hProcess9"/>
    <dgm:cxn modelId="{928616A5-A6D2-4B87-86A2-9220EF386418}" type="presOf" srcId="{646D79EC-B345-4DDA-9B00-DAD7BBAC3C05}" destId="{7DD83FE5-421F-4206-A752-1DEC8166E2C0}" srcOrd="0" destOrd="0" presId="urn:microsoft.com/office/officeart/2005/8/layout/hProcess9"/>
    <dgm:cxn modelId="{85D84AAA-A9D3-504D-880E-5E2809B05AB4}" type="presOf" srcId="{A2DB1B08-32E3-0B4A-9746-457F2234D9D9}" destId="{2FE7979B-16B6-CD40-850C-C16ACB31A1CF}" srcOrd="0" destOrd="0" presId="urn:microsoft.com/office/officeart/2005/8/layout/hProcess9"/>
    <dgm:cxn modelId="{8F28F4CC-D683-40E8-B76B-2562BD4232DB}" type="presOf" srcId="{7EBF88BF-33A9-4D0E-BE8D-F4469C7113FE}" destId="{F6CC73CB-FA6F-480D-9A59-340D46DD6018}" srcOrd="0" destOrd="0" presId="urn:microsoft.com/office/officeart/2005/8/layout/hProcess9"/>
    <dgm:cxn modelId="{15D48426-C53B-4828-83DD-9F337747375B}" type="presParOf" srcId="{72ADB7F5-79A2-42D8-8C38-D3626880C8A2}" destId="{630C6950-57B6-4959-99F8-660C7F8D191A}" srcOrd="0" destOrd="0" presId="urn:microsoft.com/office/officeart/2005/8/layout/hProcess9"/>
    <dgm:cxn modelId="{B526F13C-0FC6-494C-9702-6D3DA053F577}" type="presParOf" srcId="{72ADB7F5-79A2-42D8-8C38-D3626880C8A2}" destId="{DC9183FC-988C-4657-81D7-8561DDED1EAA}" srcOrd="1" destOrd="0" presId="urn:microsoft.com/office/officeart/2005/8/layout/hProcess9"/>
    <dgm:cxn modelId="{F9B1AF0D-5116-45EB-BC99-ECD0B1003595}" type="presParOf" srcId="{DC9183FC-988C-4657-81D7-8561DDED1EAA}" destId="{2C8B17CC-72C9-41EB-BCC0-B2871055D654}" srcOrd="0" destOrd="0" presId="urn:microsoft.com/office/officeart/2005/8/layout/hProcess9"/>
    <dgm:cxn modelId="{8D2340E9-61AB-418E-94B2-2E2B0EB151C6}" type="presParOf" srcId="{DC9183FC-988C-4657-81D7-8561DDED1EAA}" destId="{0A2CD058-793B-4420-9B3F-27ADD095125C}" srcOrd="1" destOrd="0" presId="urn:microsoft.com/office/officeart/2005/8/layout/hProcess9"/>
    <dgm:cxn modelId="{81E90137-E984-41BE-8A08-7C0788856B16}" type="presParOf" srcId="{DC9183FC-988C-4657-81D7-8561DDED1EAA}" destId="{F6CC73CB-FA6F-480D-9A59-340D46DD6018}" srcOrd="2" destOrd="0" presId="urn:microsoft.com/office/officeart/2005/8/layout/hProcess9"/>
    <dgm:cxn modelId="{A81947D0-CF24-4956-95C6-160701D0F851}" type="presParOf" srcId="{DC9183FC-988C-4657-81D7-8561DDED1EAA}" destId="{76101DF7-FCEE-4938-83FD-500974D17C27}" srcOrd="3" destOrd="0" presId="urn:microsoft.com/office/officeart/2005/8/layout/hProcess9"/>
    <dgm:cxn modelId="{14EE4054-C6C6-4848-BFB0-255052235D5C}" type="presParOf" srcId="{DC9183FC-988C-4657-81D7-8561DDED1EAA}" destId="{7DD83FE5-421F-4206-A752-1DEC8166E2C0}" srcOrd="4" destOrd="0" presId="urn:microsoft.com/office/officeart/2005/8/layout/hProcess9"/>
    <dgm:cxn modelId="{C89C0DD6-5CFF-BC45-A478-82E16A25122F}" type="presParOf" srcId="{DC9183FC-988C-4657-81D7-8561DDED1EAA}" destId="{4C4F7BEC-9C7D-6643-AC12-33770545C51C}" srcOrd="5" destOrd="0" presId="urn:microsoft.com/office/officeart/2005/8/layout/hProcess9"/>
    <dgm:cxn modelId="{80D78F91-1409-4649-BA1A-8C1DAFDCA8EC}" type="presParOf" srcId="{DC9183FC-988C-4657-81D7-8561DDED1EAA}" destId="{8FC216F8-8B25-054F-95ED-05DFC9A29AAF}" srcOrd="6" destOrd="0" presId="urn:microsoft.com/office/officeart/2005/8/layout/hProcess9"/>
    <dgm:cxn modelId="{FEEEBA80-D892-3544-B904-F0C85D89E9F7}" type="presParOf" srcId="{DC9183FC-988C-4657-81D7-8561DDED1EAA}" destId="{9DBE6CF2-F2ED-A545-A643-7AB829351FC0}" srcOrd="7" destOrd="0" presId="urn:microsoft.com/office/officeart/2005/8/layout/hProcess9"/>
    <dgm:cxn modelId="{A7685059-9608-8448-B449-9BD47FB0EA8A}" type="presParOf" srcId="{DC9183FC-988C-4657-81D7-8561DDED1EAA}" destId="{9A82696F-F74D-5D49-9F02-0FA621B61246}" srcOrd="8" destOrd="0" presId="urn:microsoft.com/office/officeart/2005/8/layout/hProcess9"/>
    <dgm:cxn modelId="{DA880D47-8FF8-A547-BA0B-E7AAD383F092}" type="presParOf" srcId="{DC9183FC-988C-4657-81D7-8561DDED1EAA}" destId="{7584A799-67C2-D247-881E-8D4D8E42A7D6}" srcOrd="9" destOrd="0" presId="urn:microsoft.com/office/officeart/2005/8/layout/hProcess9"/>
    <dgm:cxn modelId="{87B86B09-085E-184B-A474-490EBC7920E1}" type="presParOf" srcId="{DC9183FC-988C-4657-81D7-8561DDED1EAA}" destId="{2FE7979B-16B6-CD40-850C-C16ACB31A1CF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C6950-57B6-4959-99F8-660C7F8D191A}">
      <dsp:nvSpPr>
        <dsp:cNvPr id="0" name=""/>
        <dsp:cNvSpPr/>
      </dsp:nvSpPr>
      <dsp:spPr>
        <a:xfrm>
          <a:off x="595861" y="0"/>
          <a:ext cx="6753093" cy="3816424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B17CC-72C9-41EB-BCC0-B2871055D654}">
      <dsp:nvSpPr>
        <dsp:cNvPr id="0" name=""/>
        <dsp:cNvSpPr/>
      </dsp:nvSpPr>
      <dsp:spPr>
        <a:xfrm>
          <a:off x="2182" y="1144927"/>
          <a:ext cx="1270472" cy="15265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1989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First MND Register in the world </a:t>
          </a:r>
        </a:p>
      </dsp:txBody>
      <dsp:txXfrm>
        <a:off x="64201" y="1206946"/>
        <a:ext cx="1146434" cy="1402531"/>
      </dsp:txXfrm>
    </dsp:sp>
    <dsp:sp modelId="{F6CC73CB-FA6F-480D-9A59-340D46DD6018}">
      <dsp:nvSpPr>
        <dsp:cNvPr id="0" name=""/>
        <dsp:cNvSpPr/>
      </dsp:nvSpPr>
      <dsp:spPr>
        <a:xfrm>
          <a:off x="1336178" y="1144927"/>
          <a:ext cx="1270472" cy="15265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baseline="0" dirty="0"/>
            <a:t>2009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baseline="0" dirty="0"/>
            <a:t>Scottish Neurological Standards of Care published  </a:t>
          </a:r>
        </a:p>
      </dsp:txBody>
      <dsp:txXfrm>
        <a:off x="1398197" y="1206946"/>
        <a:ext cx="1146434" cy="1402531"/>
      </dsp:txXfrm>
    </dsp:sp>
    <dsp:sp modelId="{7DD83FE5-421F-4206-A752-1DEC8166E2C0}">
      <dsp:nvSpPr>
        <dsp:cNvPr id="0" name=""/>
        <dsp:cNvSpPr/>
      </dsp:nvSpPr>
      <dsp:spPr>
        <a:xfrm>
          <a:off x="2670173" y="1144927"/>
          <a:ext cx="1270472" cy="15265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2014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 Audit identified sporadic documentation and inequity of care </a:t>
          </a:r>
        </a:p>
      </dsp:txBody>
      <dsp:txXfrm>
        <a:off x="2732192" y="1206946"/>
        <a:ext cx="1146434" cy="1402531"/>
      </dsp:txXfrm>
    </dsp:sp>
    <dsp:sp modelId="{8FC216F8-8B25-054F-95ED-05DFC9A29AAF}">
      <dsp:nvSpPr>
        <dsp:cNvPr id="0" name=""/>
        <dsp:cNvSpPr/>
      </dsp:nvSpPr>
      <dsp:spPr>
        <a:xfrm>
          <a:off x="4004169" y="1144927"/>
          <a:ext cx="1270472" cy="15265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2015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 First Minister announces £700k for MND Nursing </a:t>
          </a:r>
        </a:p>
      </dsp:txBody>
      <dsp:txXfrm>
        <a:off x="4066188" y="1206946"/>
        <a:ext cx="1146434" cy="1402531"/>
      </dsp:txXfrm>
    </dsp:sp>
    <dsp:sp modelId="{9A82696F-F74D-5D49-9F02-0FA621B61246}">
      <dsp:nvSpPr>
        <dsp:cNvPr id="0" name=""/>
        <dsp:cNvSpPr/>
      </dsp:nvSpPr>
      <dsp:spPr>
        <a:xfrm>
          <a:off x="5338165" y="1144927"/>
          <a:ext cx="1270472" cy="15265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2016 Development of national MND Proforma and standardised assessment of patients </a:t>
          </a:r>
        </a:p>
      </dsp:txBody>
      <dsp:txXfrm>
        <a:off x="5400184" y="1206946"/>
        <a:ext cx="1146434" cy="1402531"/>
      </dsp:txXfrm>
    </dsp:sp>
    <dsp:sp modelId="{2FE7979B-16B6-CD40-850C-C16ACB31A1CF}">
      <dsp:nvSpPr>
        <dsp:cNvPr id="0" name=""/>
        <dsp:cNvSpPr/>
      </dsp:nvSpPr>
      <dsp:spPr>
        <a:xfrm>
          <a:off x="6672161" y="1144927"/>
          <a:ext cx="1270472" cy="15265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2017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CARE-MND launched </a:t>
          </a:r>
        </a:p>
      </dsp:txBody>
      <dsp:txXfrm>
        <a:off x="6734180" y="1206946"/>
        <a:ext cx="1146434" cy="1402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77329-D498-4553-AAB5-A4772E1E9302}" type="datetimeFigureOut">
              <a:rPr lang="en-GB" smtClean="0"/>
              <a:t>04/12/2018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ED664-1931-49D9-981E-D838E3492D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5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ED664-1931-49D9-981E-D838E3492D3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941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ED664-1931-49D9-981E-D838E3492D3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5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1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1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03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36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91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51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1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99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30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89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F39C-1E6C-4D58-9FE3-8E178B26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9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hyperlink" Target="http://www.google.co.uk/url?sa=i&amp;rct=j&amp;q=&amp;esrc=s&amp;source=images&amp;cd=&amp;cad=rja&amp;uact=8&amp;ved=0ahUKEwiL2YOoq5_JAhULnBoKHV_IBvYQjRwIBw&amp;url=http://www.smart-mnd.org/&amp;bvm=bv.108194040,d.d2s&amp;psig=AFQjCNH73X3oDJyMwUzaPMnzZlaOOR3MUg&amp;ust=1448120238126582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hyperlink" Target="http://www.google.co.uk/url?sa=i&amp;rct=j&amp;q=&amp;esrc=s&amp;source=images&amp;cd=&amp;cad=rja&amp;uact=8&amp;ved=0ahUKEwiL2YOoq5_JAhULnBoKHV_IBvYQjRwIBw&amp;url=http://www.smart-mnd.org/&amp;bvm=bv.108194040,d.d2s&amp;psig=AFQjCNH73X3oDJyMwUzaPMnzZlaOOR3MUg&amp;ust=1448120238126582" TargetMode="Externa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b-uHazp_JAhWG2hoKHStHC7kQjRwIBw&amp;url=http://www.cyclingscotland.org/news&amp;psig=AFQjCNESG1yZJ0PJNVsINiT1IxBJtJVneA&amp;ust=1448129864090262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2226" y="5759728"/>
            <a:ext cx="1346552" cy="995725"/>
          </a:xfrm>
          <a:prstGeom prst="rect">
            <a:avLst/>
          </a:prstGeom>
        </p:spPr>
      </p:pic>
      <p:pic>
        <p:nvPicPr>
          <p:cNvPr id="7" name="Picture 2" descr="\\cmvm.datastore.ed.ac.uk\cmvm\cmvm\users\v1spal\Win7\Desktop\CARE-MND-logo_mock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42" y="260648"/>
            <a:ext cx="4713306" cy="26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9552" y="3429000"/>
            <a:ext cx="79928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 digital platform harmonising clinical care with research 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Raising standards &amp; building hope in  MND 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Judy Newton</a:t>
            </a:r>
          </a:p>
          <a:p>
            <a:pPr algn="ctr"/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Motor Neurone Disease Nurse Consultant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5DB1D4-4DD9-5341-BDF6-E48FED126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837380"/>
            <a:ext cx="982824" cy="918073"/>
          </a:xfrm>
          <a:prstGeom prst="rect">
            <a:avLst/>
          </a:prstGeom>
        </p:spPr>
      </p:pic>
      <p:pic>
        <p:nvPicPr>
          <p:cNvPr id="10" name="Picture 12" descr="http://www.smart-mnd.org/images/MND%20Scotland.jpg">
            <a:hlinkClick r:id="rId5"/>
            <a:extLst>
              <a:ext uri="{FF2B5EF4-FFF2-40B4-BE49-F238E27FC236}">
                <a16:creationId xmlns:a16="http://schemas.microsoft.com/office/drawing/2014/main" id="{A4456331-8022-F044-A584-D8D7F5C91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861054"/>
            <a:ext cx="1405264" cy="7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45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b="1" dirty="0">
                <a:solidFill>
                  <a:schemeClr val="tx2"/>
                </a:solidFill>
              </a:rPr>
            </a:br>
            <a:r>
              <a:rPr lang="en-GB" b="1" dirty="0">
                <a:solidFill>
                  <a:schemeClr val="tx2"/>
                </a:solidFill>
              </a:rPr>
              <a:t> Audit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National led audits leading to publication 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Comparative audits spanning 20 years 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Local audits helping service provision 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2" descr="\\cmvm.datastore.ed.ac.uk\cmvm\cmvm\users\v1spal\Win7\Desktop\CARE-MND-logo_mock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1" y="5815001"/>
            <a:ext cx="1603561" cy="9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FF623-FEE1-7745-96B4-63FAABB2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FE6AD-F261-DC42-8C03-DD6B0B2B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26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1425D3-76A1-8D41-B611-2876B9DBF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82228"/>
              </p:ext>
            </p:extLst>
          </p:nvPr>
        </p:nvGraphicFramePr>
        <p:xfrm>
          <a:off x="611560" y="620688"/>
          <a:ext cx="7776864" cy="525658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777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Audits</a:t>
                      </a:r>
                      <a:r>
                        <a:rPr lang="en-GB" sz="1400" baseline="0" dirty="0">
                          <a:effectLst/>
                        </a:rPr>
                        <a:t> carried out in 2017 based on KPI’s from NICE  MND guidelines 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 national audit gastrostomy insertion in MND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 national audit for planning end of life care in MND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National Audit of Riluzole prescribing in Scotland for MND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MND Environment</a:t>
                      </a:r>
                      <a:endParaRPr lang="en-GB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NHS Lothian A&amp;E unexplained admission audit</a:t>
                      </a:r>
                      <a:endParaRPr lang="en-GB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National Cognition Audit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3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National Respiratory Audit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\\cmvm.datastore.ed.ac.uk\cmvm\cmvm\users\v1spal\Win7\Desktop\CARE-MND-logo_mockup.jpg">
            <a:extLst>
              <a:ext uri="{FF2B5EF4-FFF2-40B4-BE49-F238E27FC236}">
                <a16:creationId xmlns:a16="http://schemas.microsoft.com/office/drawing/2014/main" id="{0AAC01EA-243E-7A4B-8B82-C7EB69A64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845442"/>
            <a:ext cx="2023492" cy="9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68D8B-77A2-A542-93C3-3C71923F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253E5-F720-6044-9EEC-5877A5C4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27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b="1" dirty="0">
                <a:solidFill>
                  <a:schemeClr val="tx2"/>
                </a:solidFill>
              </a:rPr>
            </a:br>
            <a:r>
              <a:rPr lang="en-GB" b="1" dirty="0">
                <a:solidFill>
                  <a:schemeClr val="tx2"/>
                </a:solidFill>
              </a:rPr>
              <a:t> Research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Portfolio of +5 studies: cognition, DNA, observational and post-mortem </a:t>
            </a:r>
          </a:p>
          <a:p>
            <a:r>
              <a:rPr lang="en-GB" dirty="0">
                <a:solidFill>
                  <a:schemeClr val="tx2"/>
                </a:solidFill>
              </a:rPr>
              <a:t>DNA capture on 85% of patients</a:t>
            </a:r>
          </a:p>
          <a:p>
            <a:r>
              <a:rPr lang="en-GB" dirty="0">
                <a:solidFill>
                  <a:schemeClr val="tx2"/>
                </a:solidFill>
              </a:rPr>
              <a:t>Over 90% patients  “research willing”</a:t>
            </a:r>
          </a:p>
          <a:p>
            <a:r>
              <a:rPr lang="en-GB" dirty="0">
                <a:solidFill>
                  <a:schemeClr val="tx2"/>
                </a:solidFill>
              </a:rPr>
              <a:t>Linking of studies retrospectively </a:t>
            </a:r>
          </a:p>
          <a:p>
            <a:r>
              <a:rPr lang="en-GB" dirty="0">
                <a:solidFill>
                  <a:schemeClr val="tx2"/>
                </a:solidFill>
              </a:rPr>
              <a:t>Accurate tracking of every patients involvement in research </a:t>
            </a:r>
          </a:p>
          <a:p>
            <a:r>
              <a:rPr lang="en-GB" dirty="0">
                <a:solidFill>
                  <a:schemeClr val="tx2"/>
                </a:solidFill>
              </a:rPr>
              <a:t>Clinical trials 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2" descr="\\cmvm.datastore.ed.ac.uk\cmvm\cmvm\users\v1spal\Win7\Desktop\CARE-MND-logo_mock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9" y="5984353"/>
            <a:ext cx="1603561" cy="9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FF623-FEE1-7745-96B4-63FAABB2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FE6AD-F261-DC42-8C03-DD6B0B2B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9AE4-3C64-B847-BFCA-40AA798B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DEDE-6245-2045-806E-706BFC0D2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Annual reports to every health board 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Local clinical care aligned to NICE with overall  national comparison for benchmarking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Teams encouraged to request data for local audits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A3DCB-06B5-864A-86A2-B6E92751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29BAE-FEA5-4044-8F20-1A151A0FC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2" descr="\\cmvm.datastore.ed.ac.uk\cmvm\cmvm\users\v1spal\Win7\Desktop\CARE-MND-logo_mockup.jpg">
            <a:extLst>
              <a:ext uri="{FF2B5EF4-FFF2-40B4-BE49-F238E27FC236}">
                <a16:creationId xmlns:a16="http://schemas.microsoft.com/office/drawing/2014/main" id="{04722C48-7A06-CE4A-884E-AB2455FC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16" y="5787870"/>
            <a:ext cx="2245230" cy="9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9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8874-7F91-6B43-A1EB-3E4518D0B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On behalf of the Scottish MND team have a great conference !</a:t>
            </a:r>
            <a:br>
              <a:rPr lang="en-US" sz="2000" dirty="0"/>
            </a:br>
            <a:r>
              <a:rPr lang="en-US" sz="2000" dirty="0"/>
              <a:t>Thank you for listening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20BC34-7D81-7C48-86D4-98B0946E1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C0DE4-2DC6-1C4E-9E10-4FED81078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B7057-74AC-9747-AB6F-14BEF279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62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7F5781-A2C3-485F-AF7B-50741ED2C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516" y="169925"/>
            <a:ext cx="6019800" cy="521494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EB00BB0-82C0-1549-BCD3-1860245E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F2E7C-653E-C448-801D-5F1C1DCA3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512" y="273050"/>
            <a:ext cx="5310288" cy="61802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4B4F0A-1D74-3D44-A2D0-8B192070E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293" y="1341842"/>
            <a:ext cx="2243708" cy="4247398"/>
          </a:xfrm>
        </p:spPr>
        <p:txBody>
          <a:bodyPr>
            <a:normAutofit/>
          </a:bodyPr>
          <a:lstStyle/>
          <a:p>
            <a:r>
              <a:rPr lang="en-US" dirty="0"/>
              <a:t>MND Steering Consortium </a:t>
            </a:r>
          </a:p>
          <a:p>
            <a:r>
              <a:rPr lang="en-US" dirty="0"/>
              <a:t>D Leighton</a:t>
            </a:r>
          </a:p>
          <a:p>
            <a:r>
              <a:rPr lang="en-US" dirty="0"/>
              <a:t>I Morrison </a:t>
            </a:r>
          </a:p>
          <a:p>
            <a:r>
              <a:rPr lang="en-US" dirty="0"/>
              <a:t>G Gorrie</a:t>
            </a:r>
          </a:p>
          <a:p>
            <a:r>
              <a:rPr lang="en-US" dirty="0"/>
              <a:t>S Abrahams </a:t>
            </a:r>
          </a:p>
          <a:p>
            <a:r>
              <a:rPr lang="en-US" dirty="0"/>
              <a:t>E Beswick </a:t>
            </a:r>
          </a:p>
          <a:p>
            <a:r>
              <a:rPr lang="en-US" dirty="0"/>
              <a:t>E Elliott </a:t>
            </a:r>
          </a:p>
          <a:p>
            <a:r>
              <a:rPr lang="en-US" dirty="0"/>
              <a:t>C Duncan </a:t>
            </a:r>
          </a:p>
          <a:p>
            <a:r>
              <a:rPr lang="en-US" dirty="0"/>
              <a:t>G </a:t>
            </a:r>
            <a:r>
              <a:rPr lang="en-US" dirty="0" err="1"/>
              <a:t>Melichiorre</a:t>
            </a:r>
            <a:r>
              <a:rPr lang="en-US" dirty="0"/>
              <a:t> </a:t>
            </a:r>
          </a:p>
          <a:p>
            <a:r>
              <a:rPr lang="en-US" dirty="0"/>
              <a:t>H Gordon </a:t>
            </a:r>
          </a:p>
          <a:p>
            <a:r>
              <a:rPr lang="en-US" dirty="0"/>
              <a:t>D Buchanan </a:t>
            </a:r>
          </a:p>
          <a:p>
            <a:r>
              <a:rPr lang="en-US" dirty="0"/>
              <a:t>J Preston</a:t>
            </a:r>
          </a:p>
          <a:p>
            <a:r>
              <a:rPr lang="en-US" dirty="0"/>
              <a:t>R Davenport </a:t>
            </a:r>
          </a:p>
          <a:p>
            <a:r>
              <a:rPr lang="en-US" dirty="0"/>
              <a:t>B </a:t>
            </a:r>
            <a:r>
              <a:rPr lang="en-US" dirty="0" err="1"/>
              <a:t>Swingler</a:t>
            </a:r>
            <a:r>
              <a:rPr lang="en-US" dirty="0"/>
              <a:t> </a:t>
            </a:r>
          </a:p>
          <a:p>
            <a:r>
              <a:rPr lang="en-US" dirty="0"/>
              <a:t>K Jayaprakash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34B8-E969-3843-86FC-CDFC8AB4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A0CCB-3E5B-CE40-B319-38D23671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BBD500-75B5-6F43-A111-32E7D18EEF5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7" y="5333088"/>
            <a:ext cx="1305197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B04D0D-9E5F-F949-8FF3-AD93D19311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6292" y="5289957"/>
            <a:ext cx="1648544" cy="1091885"/>
          </a:xfrm>
          <a:prstGeom prst="rect">
            <a:avLst/>
          </a:prstGeom>
        </p:spPr>
      </p:pic>
      <p:pic>
        <p:nvPicPr>
          <p:cNvPr id="16" name="Picture 12" descr="http://www.smart-mnd.org/images/MND%20Scotland.jpg">
            <a:hlinkClick r:id="rId5"/>
            <a:extLst>
              <a:ext uri="{FF2B5EF4-FFF2-40B4-BE49-F238E27FC236}">
                <a16:creationId xmlns:a16="http://schemas.microsoft.com/office/drawing/2014/main" id="{906CE006-929F-FE48-BF9D-A3BB37F58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4" y="5270697"/>
            <a:ext cx="1734373" cy="9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5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cmvm.datastore.ed.ac.uk\cmvm\cmvm\users\v1spal\Win7\Desktop\CARE-MND-logo_mock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01474"/>
            <a:ext cx="2245230" cy="9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</a:rPr>
              <a:t>Scope of the problem in Scotland</a:t>
            </a:r>
          </a:p>
        </p:txBody>
      </p:sp>
      <p:pic>
        <p:nvPicPr>
          <p:cNvPr id="10" name="Picture 9" descr="http://www.nes.scot.nhs.uk/media/2727711/m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3947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484784"/>
            <a:ext cx="4834880" cy="46805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tx2"/>
                </a:solidFill>
              </a:rPr>
              <a:t>5.3 million population</a:t>
            </a:r>
            <a:endParaRPr lang="en-GB" sz="2400" b="1" dirty="0">
              <a:solidFill>
                <a:schemeClr val="tx2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200 new cases per year</a:t>
            </a:r>
          </a:p>
          <a:p>
            <a:r>
              <a:rPr lang="en-GB" sz="2400" dirty="0">
                <a:solidFill>
                  <a:schemeClr val="tx2"/>
                </a:solidFill>
              </a:rPr>
              <a:t> 450 living with MND</a:t>
            </a:r>
          </a:p>
          <a:p>
            <a:r>
              <a:rPr lang="en-GB" sz="2400" dirty="0">
                <a:solidFill>
                  <a:schemeClr val="tx2"/>
                </a:solidFill>
              </a:rPr>
              <a:t>    14 health boards </a:t>
            </a:r>
          </a:p>
          <a:p>
            <a:r>
              <a:rPr lang="en-GB" sz="2400" dirty="0">
                <a:solidFill>
                  <a:schemeClr val="tx2"/>
                </a:solidFill>
              </a:rPr>
              <a:t>       5 major Universities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       </a:t>
            </a:r>
            <a:r>
              <a:rPr lang="en-GB" sz="2400" dirty="0">
                <a:solidFill>
                  <a:schemeClr val="tx2"/>
                </a:solidFill>
              </a:rPr>
              <a:t>3 MND/ALS charities  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0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274638"/>
            <a:ext cx="878497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</a:rPr>
              <a:t>2015- A unique investment in Scotland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35896" y="1340768"/>
            <a:ext cx="5184576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>
                  <a:lumMod val="60000"/>
                  <a:lumOff val="40000"/>
                </a:schemeClr>
              </a:buClr>
              <a:buSzPct val="120000"/>
            </a:pPr>
            <a:endParaRPr lang="en-GB" sz="10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Clr>
                <a:schemeClr val="tx2"/>
              </a:buClr>
              <a:buSzPct val="120000"/>
            </a:pPr>
            <a:r>
              <a:rPr lang="en-GB" sz="2200" b="1" dirty="0">
                <a:solidFill>
                  <a:schemeClr val="tx2"/>
                </a:solidFill>
              </a:rPr>
              <a:t>Significant financial investment in MND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120000"/>
            </a:pPr>
            <a:r>
              <a:rPr lang="en-GB" sz="2200" b="1" dirty="0">
                <a:solidFill>
                  <a:schemeClr val="tx2"/>
                </a:solidFill>
              </a:rPr>
              <a:t>16 MND Clinical Specialists &amp; 1 Nurse Consultant </a:t>
            </a:r>
          </a:p>
          <a:p>
            <a:pPr marL="0" indent="0">
              <a:spcBef>
                <a:spcPts val="600"/>
              </a:spcBef>
              <a:buClr>
                <a:schemeClr val="tx2"/>
              </a:buClr>
              <a:buSzPct val="120000"/>
              <a:buNone/>
            </a:pPr>
            <a:r>
              <a:rPr lang="en-GB" sz="2200" b="1" dirty="0">
                <a:solidFill>
                  <a:schemeClr val="tx2"/>
                </a:solidFill>
              </a:rPr>
              <a:t> National MND team are responsible for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120000"/>
            </a:pPr>
            <a:r>
              <a:rPr lang="en-GB" sz="1800" b="1" dirty="0">
                <a:solidFill>
                  <a:schemeClr val="tx2"/>
                </a:solidFill>
              </a:rPr>
              <a:t>Improving delivery of evidence based care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120000"/>
            </a:pPr>
            <a:r>
              <a:rPr lang="en-GB" sz="1800" b="1" dirty="0">
                <a:solidFill>
                  <a:schemeClr val="tx2"/>
                </a:solidFill>
              </a:rPr>
              <a:t>Education 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120000"/>
            </a:pPr>
            <a:r>
              <a:rPr lang="en-GB" sz="1800" b="1" dirty="0">
                <a:solidFill>
                  <a:schemeClr val="tx2"/>
                </a:solidFill>
              </a:rPr>
              <a:t>Auditing  NICE MND care standards 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120000"/>
            </a:pPr>
            <a:r>
              <a:rPr lang="en-GB" sz="1800" b="1" dirty="0">
                <a:solidFill>
                  <a:schemeClr val="tx2"/>
                </a:solidFill>
              </a:rPr>
              <a:t>Increasing patient participation in research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120000"/>
            </a:pPr>
            <a:r>
              <a:rPr lang="en-GB" sz="1800" b="1" dirty="0">
                <a:solidFill>
                  <a:schemeClr val="tx2"/>
                </a:solidFill>
              </a:rPr>
              <a:t>Reducing admissions /increasing community led care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120000"/>
            </a:pPr>
            <a:endParaRPr lang="en-GB" sz="1000" b="1" dirty="0">
              <a:solidFill>
                <a:schemeClr val="tx2"/>
              </a:solidFill>
            </a:endParaRPr>
          </a:p>
        </p:txBody>
      </p:sp>
      <p:pic>
        <p:nvPicPr>
          <p:cNvPr id="5" name="Picture 2" descr="\\cmvm.datastore.ed.ac.uk\cmvm\cmvm\users\v1spal\Win7\Desktop\CARE-MND-logo_mock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05264"/>
            <a:ext cx="2232248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cyclingscotland.org/wp-content/uploads/2015/02/scotgov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52028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0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28" y="367614"/>
            <a:ext cx="84969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>
                <a:solidFill>
                  <a:schemeClr val="tx2"/>
                </a:solidFill>
              </a:rPr>
              <a:t>The history of change  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011062974"/>
              </p:ext>
            </p:extLst>
          </p:nvPr>
        </p:nvGraphicFramePr>
        <p:xfrm>
          <a:off x="659632" y="1556792"/>
          <a:ext cx="794481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\\cmvm.datastore.ed.ac.uk\cmvm\cmvm\users\v1spal\Win7\Desktop\CARE-MND-logo_mockup.jpg">
            <a:extLst>
              <a:ext uri="{FF2B5EF4-FFF2-40B4-BE49-F238E27FC236}">
                <a16:creationId xmlns:a16="http://schemas.microsoft.com/office/drawing/2014/main" id="{FC3FB9D7-3250-8E45-A206-86BDC802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05264"/>
            <a:ext cx="2232248" cy="9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98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cmvm.datastore.ed.ac.uk\cmvm\cmvm\users\v1spal\Win7\Desktop\CARE-MND-logo_mockup.jpg">
            <a:extLst>
              <a:ext uri="{FF2B5EF4-FFF2-40B4-BE49-F238E27FC236}">
                <a16:creationId xmlns:a16="http://schemas.microsoft.com/office/drawing/2014/main" id="{F664903F-8D92-D94F-93E5-44FFF476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05264"/>
            <a:ext cx="2232248" cy="9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37FFCEA-F3D7-C641-8A9B-2367C46C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Clinical Audit Research Evaluation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platform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366456-DA60-A04C-8D66-E572B9BBD1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digital /live platform </a:t>
            </a:r>
          </a:p>
          <a:p>
            <a:r>
              <a:rPr lang="en-US" dirty="0">
                <a:solidFill>
                  <a:schemeClr val="tx2"/>
                </a:solidFill>
              </a:rPr>
              <a:t>Every living patient has:</a:t>
            </a:r>
          </a:p>
          <a:p>
            <a:r>
              <a:rPr lang="en-US" dirty="0">
                <a:solidFill>
                  <a:schemeClr val="tx2"/>
                </a:solidFill>
              </a:rPr>
              <a:t>comprehensive capture of clinical information</a:t>
            </a:r>
          </a:p>
          <a:p>
            <a:r>
              <a:rPr lang="en-US" dirty="0">
                <a:solidFill>
                  <a:schemeClr val="tx2"/>
                </a:solidFill>
              </a:rPr>
              <a:t>clinical care  benchmarked and audited  against NICE MND Guidelines, 2016</a:t>
            </a:r>
          </a:p>
          <a:p>
            <a:r>
              <a:rPr lang="en-US" dirty="0">
                <a:solidFill>
                  <a:schemeClr val="tx2"/>
                </a:solidFill>
              </a:rPr>
              <a:t>Disease classification </a:t>
            </a:r>
          </a:p>
          <a:p>
            <a:r>
              <a:rPr lang="en-US" dirty="0">
                <a:solidFill>
                  <a:schemeClr val="tx2"/>
                </a:solidFill>
              </a:rPr>
              <a:t>Genetic analysis </a:t>
            </a:r>
          </a:p>
          <a:p>
            <a:r>
              <a:rPr lang="en-US" dirty="0">
                <a:solidFill>
                  <a:schemeClr val="tx2"/>
                </a:solidFill>
              </a:rPr>
              <a:t>Full capture of patient journey from diagnosis to death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6EA90-5C57-E645-8C4B-B0B22395EE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the platform also acts as </a:t>
            </a:r>
            <a:r>
              <a:rPr lang="en-GB" dirty="0">
                <a:solidFill>
                  <a:schemeClr val="tx2"/>
                </a:solidFill>
              </a:rPr>
              <a:t>: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a research interest register supporting various observational and interventional studies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 people diagnosed with MND in Scotland are invited to become registered for research studies 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to accurately count the number of cases of MND in Scotland at any one time</a:t>
            </a:r>
          </a:p>
          <a:p>
            <a:pPr lvl="0"/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37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cmvm.datastore.ed.ac.uk\cmvm\cmvm\users\v1spal\Win7\Desktop\CARE-MND-logo_mock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9" y="5815001"/>
            <a:ext cx="1603561" cy="9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39" y="5815001"/>
            <a:ext cx="1605111" cy="84397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0" y="404665"/>
            <a:ext cx="8325264" cy="46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78762" y="5469031"/>
            <a:ext cx="40584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https://www.care-mnd.org.uk</a:t>
            </a:r>
          </a:p>
          <a:p>
            <a:endParaRPr lang="en-GB" sz="2400" b="1" dirty="0">
              <a:solidFill>
                <a:schemeClr val="tx2"/>
              </a:solidFill>
            </a:endParaRPr>
          </a:p>
          <a:p>
            <a:pPr algn="ctr"/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636184-D5EA-CF4A-B1AE-60B506EC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C66B40-CD12-9543-90AA-1C819B0C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15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99" r="1521" b="17668"/>
          <a:stretch/>
        </p:blipFill>
        <p:spPr>
          <a:xfrm>
            <a:off x="1217712" y="1322766"/>
            <a:ext cx="6540642" cy="4050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6685" y="5481229"/>
            <a:ext cx="317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https://www.care-mnd.org.uk/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6554A-FA20-554D-83BA-D81A67369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2139"/>
            <a:ext cx="9144000" cy="31737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EA78C-197A-844B-82E3-53B7D4DA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5A153-B3D0-6B40-B76C-A5EB3D4C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29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b="1" dirty="0">
                <a:solidFill>
                  <a:schemeClr val="tx2"/>
                </a:solidFill>
              </a:rPr>
            </a:br>
            <a:r>
              <a:rPr lang="en-GB" b="1" dirty="0">
                <a:solidFill>
                  <a:schemeClr val="tx2"/>
                </a:solidFill>
              </a:rPr>
              <a:t> Clinical Care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Organisation of care</a:t>
            </a:r>
          </a:p>
          <a:p>
            <a:r>
              <a:rPr lang="en-GB" dirty="0">
                <a:solidFill>
                  <a:schemeClr val="tx2"/>
                </a:solidFill>
              </a:rPr>
              <a:t>Cognitive assessment</a:t>
            </a:r>
          </a:p>
          <a:p>
            <a:r>
              <a:rPr lang="en-GB" dirty="0">
                <a:solidFill>
                  <a:schemeClr val="tx2"/>
                </a:solidFill>
              </a:rPr>
              <a:t>Prognostic tools</a:t>
            </a:r>
          </a:p>
          <a:p>
            <a:r>
              <a:rPr lang="en-GB" dirty="0">
                <a:solidFill>
                  <a:schemeClr val="tx2"/>
                </a:solidFill>
              </a:rPr>
              <a:t>Saliva management</a:t>
            </a:r>
          </a:p>
          <a:p>
            <a:r>
              <a:rPr lang="en-GB" dirty="0">
                <a:solidFill>
                  <a:schemeClr val="tx2"/>
                </a:solidFill>
              </a:rPr>
              <a:t>Nutrition &amp; Respiration </a:t>
            </a:r>
          </a:p>
          <a:p>
            <a:r>
              <a:rPr lang="en-GB" dirty="0">
                <a:solidFill>
                  <a:schemeClr val="tx2"/>
                </a:solidFill>
              </a:rPr>
              <a:t>Augmentative and alternative communication</a:t>
            </a:r>
          </a:p>
          <a:p>
            <a:r>
              <a:rPr lang="en-GB" dirty="0">
                <a:solidFill>
                  <a:schemeClr val="tx2"/>
                </a:solidFill>
              </a:rPr>
              <a:t>End of life care …</a:t>
            </a:r>
          </a:p>
        </p:txBody>
      </p:sp>
      <p:pic>
        <p:nvPicPr>
          <p:cNvPr id="4" name="Picture 2" descr="\\cmvm.datastore.ed.ac.uk\cmvm\cmvm\users\v1spal\Win7\Desktop\CARE-MND-logo_mock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1" y="5815001"/>
            <a:ext cx="1603561" cy="9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FF623-FEE1-7745-96B4-63FAABB2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FE6AD-F261-DC42-8C03-DD6B0B2B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8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328555-F536-6F41-8048-AC0B3F666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9592"/>
            <a:ext cx="9252520" cy="873058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7408D-9BD9-B24E-B6F2-43740E76F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judith.newton@nhs.net   www.caremnd.org.uk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2B600-4A80-7B4A-9D7F-E6972841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F39C-1E6C-4D58-9FE3-8E178B26296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6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626</Words>
  <Application>Microsoft Macintosh PowerPoint</Application>
  <PresentationFormat>On-screen Show (4:3)</PresentationFormat>
  <Paragraphs>127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Clinical Audit Research Evaluation platform   </vt:lpstr>
      <vt:lpstr>PowerPoint Presentation</vt:lpstr>
      <vt:lpstr>PowerPoint Presentation</vt:lpstr>
      <vt:lpstr>  Clinical Care </vt:lpstr>
      <vt:lpstr>PowerPoint Presentation</vt:lpstr>
      <vt:lpstr>  Audit </vt:lpstr>
      <vt:lpstr>PowerPoint Presentation</vt:lpstr>
      <vt:lpstr>  Research  </vt:lpstr>
      <vt:lpstr>Evaluation</vt:lpstr>
      <vt:lpstr>On behalf of the Scottish MND team have a great conference ! Thank you for listening </vt:lpstr>
      <vt:lpstr>Thanks to 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 Suvankar</dc:creator>
  <cp:lastModifiedBy>ASETS UK</cp:lastModifiedBy>
  <cp:revision>193</cp:revision>
  <dcterms:created xsi:type="dcterms:W3CDTF">2016-11-20T12:09:20Z</dcterms:created>
  <dcterms:modified xsi:type="dcterms:W3CDTF">2018-12-04T15:00:17Z</dcterms:modified>
</cp:coreProperties>
</file>