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sldIdLst>
    <p:sldId id="256" r:id="rId3"/>
    <p:sldId id="257" r:id="rId4"/>
    <p:sldId id="281" r:id="rId5"/>
    <p:sldId id="258" r:id="rId6"/>
    <p:sldId id="259" r:id="rId7"/>
    <p:sldId id="266" r:id="rId8"/>
    <p:sldId id="282" r:id="rId9"/>
    <p:sldId id="262" r:id="rId10"/>
    <p:sldId id="263" r:id="rId11"/>
    <p:sldId id="265" r:id="rId12"/>
    <p:sldId id="264" r:id="rId13"/>
    <p:sldId id="279" r:id="rId14"/>
    <p:sldId id="269" r:id="rId15"/>
    <p:sldId id="270" r:id="rId16"/>
    <p:sldId id="274" r:id="rId17"/>
    <p:sldId id="295" r:id="rId18"/>
    <p:sldId id="286" r:id="rId19"/>
    <p:sldId id="272" r:id="rId20"/>
    <p:sldId id="271" r:id="rId21"/>
    <p:sldId id="288" r:id="rId22"/>
    <p:sldId id="294" r:id="rId23"/>
    <p:sldId id="289" r:id="rId24"/>
    <p:sldId id="290" r:id="rId25"/>
    <p:sldId id="275" r:id="rId26"/>
    <p:sldId id="291" r:id="rId27"/>
    <p:sldId id="277" r:id="rId28"/>
    <p:sldId id="283" r:id="rId29"/>
    <p:sldId id="280" r:id="rId30"/>
    <p:sldId id="284" r:id="rId31"/>
    <p:sldId id="296" r:id="rId32"/>
    <p:sldId id="297" r:id="rId33"/>
    <p:sldId id="29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6" autoAdjust="0"/>
    <p:restoredTop sz="94660"/>
  </p:normalViewPr>
  <p:slideViewPr>
    <p:cSldViewPr snapToGrid="0" showGuides="1">
      <p:cViewPr varScale="1">
        <p:scale>
          <a:sx n="87" d="100"/>
          <a:sy n="87" d="100"/>
        </p:scale>
        <p:origin x="69" y="5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ABABDC-952F-40DE-8755-1A026ADF76AB}"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480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352940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1089467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F89C6-7BB4-40F8-A1A7-20015E357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D38EEBA-70F1-4AE1-9CB6-831BE2D2D7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53F015D-4ADB-4960-89D3-62672251019A}"/>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a:extLst>
              <a:ext uri="{FF2B5EF4-FFF2-40B4-BE49-F238E27FC236}">
                <a16:creationId xmlns:a16="http://schemas.microsoft.com/office/drawing/2014/main" id="{20D14748-A0CD-4FDE-98E6-AA023418F7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E1A78B-BAD0-41DF-9A19-782EA0AF38EE}"/>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334804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0A64-3748-4343-A1D3-EAFB01B2C1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6BB4F8-8C25-4CD8-8E92-4261AE4766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474DDB-3681-4386-B18F-CA0CC7F95902}"/>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a:extLst>
              <a:ext uri="{FF2B5EF4-FFF2-40B4-BE49-F238E27FC236}">
                <a16:creationId xmlns:a16="http://schemas.microsoft.com/office/drawing/2014/main" id="{F6BFCC55-FEA6-482F-8E75-07FB4D8B0D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80CF62-635A-452C-8A85-D0FA1442CD46}"/>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3958422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E1B8-26BE-4F14-AC6A-CF9568C540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49259F-B755-40E1-ABBD-E163D9F67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FD3724-24A3-4BF2-88CB-04EE7CBF6EBB}"/>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a:extLst>
              <a:ext uri="{FF2B5EF4-FFF2-40B4-BE49-F238E27FC236}">
                <a16:creationId xmlns:a16="http://schemas.microsoft.com/office/drawing/2014/main" id="{4DDD4C3D-CD8F-48A7-909E-47EE72822F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610DE4-2BD5-464A-A5ED-6F9B31EF0F1C}"/>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1150022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43DA-E28E-4087-BEE7-0752101D1F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ADC271-CB22-4668-B667-345D576E4B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483ED4-5C7B-473C-8BEC-A3EF0B6BFA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1286E0-7556-4270-BAD8-BCDB0C5EA720}"/>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6" name="Footer Placeholder 5">
            <a:extLst>
              <a:ext uri="{FF2B5EF4-FFF2-40B4-BE49-F238E27FC236}">
                <a16:creationId xmlns:a16="http://schemas.microsoft.com/office/drawing/2014/main" id="{CD12702C-ECBC-458D-B790-55B71AA161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01BB3A-EFD1-4CF5-8757-AA0D134E390B}"/>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2879906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94CD-B364-43E5-A534-F0741DF53D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BC0FCD-573F-411F-AAF0-40DB3E403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DEEFD9-83B1-4845-AABC-A18C09555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619C80-C772-4D8C-B3E1-C157693DAB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98DC89-5A06-4569-9BC2-856013D836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B4542A-05AE-4F14-BF10-D7C4D842111F}"/>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8" name="Footer Placeholder 7">
            <a:extLst>
              <a:ext uri="{FF2B5EF4-FFF2-40B4-BE49-F238E27FC236}">
                <a16:creationId xmlns:a16="http://schemas.microsoft.com/office/drawing/2014/main" id="{195C2704-ED8F-4A78-B5C7-65F9B95C82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2E7C62-7E96-41CB-A12D-0B0F9472F4CA}"/>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237674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A1C8-85CD-4ACA-96D9-407EB3BA83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6E3434-179E-46C7-8D1A-DC9B2D0E3423}"/>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4" name="Footer Placeholder 3">
            <a:extLst>
              <a:ext uri="{FF2B5EF4-FFF2-40B4-BE49-F238E27FC236}">
                <a16:creationId xmlns:a16="http://schemas.microsoft.com/office/drawing/2014/main" id="{D77E3A04-614E-46AC-8095-F79FC32379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113879-3C4D-4225-A6F7-2310A59BE369}"/>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1952103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C2BD6-98D6-4FDA-9E74-9241B8804823}"/>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3" name="Footer Placeholder 2">
            <a:extLst>
              <a:ext uri="{FF2B5EF4-FFF2-40B4-BE49-F238E27FC236}">
                <a16:creationId xmlns:a16="http://schemas.microsoft.com/office/drawing/2014/main" id="{BDFA3955-23FF-43BE-A8E4-AC487252C8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B4C1B7-FE6E-49CF-8510-D50F8F6CE1B0}"/>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2494921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5F570-A95B-4081-89E2-AE0ACA492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E9A6BF-97B9-40A2-88A2-9B64918B2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96DC5F-1D40-4928-9F24-83AE0A85F1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9C09F5-E49E-4B73-9713-7093EF99797F}"/>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6" name="Footer Placeholder 5">
            <a:extLst>
              <a:ext uri="{FF2B5EF4-FFF2-40B4-BE49-F238E27FC236}">
                <a16:creationId xmlns:a16="http://schemas.microsoft.com/office/drawing/2014/main" id="{A1194BA9-AFBD-46DC-9970-F33B8096AA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00EB0-442D-4F7A-A227-69E52C308B90}"/>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3868085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4028542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3372-DC1A-4A80-BB17-BE87D30CE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FACF5F-7A22-4A5A-9A23-651E2C8146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4C06CC-5D36-4317-86EA-9340BB1D4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B85F5D-C2C8-4C40-A0CD-82939C2BD31D}"/>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6" name="Footer Placeholder 5">
            <a:extLst>
              <a:ext uri="{FF2B5EF4-FFF2-40B4-BE49-F238E27FC236}">
                <a16:creationId xmlns:a16="http://schemas.microsoft.com/office/drawing/2014/main" id="{D63651DF-6119-49D3-8FC7-D59AA59D1F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90E4AB-8072-44FE-A078-0766E9A7852D}"/>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870499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0A98-3E1B-4C0F-9234-E794307ADE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6B0F5-72FA-4C06-877E-1B5703F65D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ADF2E6-D1C3-443F-9199-6692E5EFA87D}"/>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a:extLst>
              <a:ext uri="{FF2B5EF4-FFF2-40B4-BE49-F238E27FC236}">
                <a16:creationId xmlns:a16="http://schemas.microsoft.com/office/drawing/2014/main" id="{4C899D00-BB8E-4090-80CB-0AF49A00C1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EBB9A-89B0-4794-8833-171A8BF7EC2F}"/>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2304040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2BF59E-585D-49F4-A48E-D88EAE7E72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5FA488-08E3-4227-8D73-1666EE5360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8D5C99-CED2-43F6-8D86-77713E80246D}"/>
              </a:ext>
            </a:extLst>
          </p:cNvPr>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a:extLst>
              <a:ext uri="{FF2B5EF4-FFF2-40B4-BE49-F238E27FC236}">
                <a16:creationId xmlns:a16="http://schemas.microsoft.com/office/drawing/2014/main" id="{7F7A00EE-9DEA-4D0D-8F30-713DD18EB5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83143-26B7-468E-BFCE-EE12553F7FC1}"/>
              </a:ext>
            </a:extLst>
          </p:cNvPr>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502480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A74F68-C358-4BCD-8E37-FD8010CBF3BF}" type="datetimeFigureOut">
              <a:rPr lang="en-GB" smtClean="0"/>
              <a:t>26/11/2018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ABABDC-952F-40DE-8755-1A026ADF76AB}"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079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A74F68-C358-4BCD-8E37-FD8010CBF3BF}" type="datetimeFigureOut">
              <a:rPr lang="en-GB" smtClean="0"/>
              <a:t>26/11/2018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56934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A74F68-C358-4BCD-8E37-FD8010CBF3BF}" type="datetimeFigureOut">
              <a:rPr lang="en-GB" smtClean="0"/>
              <a:t>26/11/2018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3601961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A74F68-C358-4BCD-8E37-FD8010CBF3BF}" type="datetimeFigureOut">
              <a:rPr lang="en-GB" smtClean="0"/>
              <a:t>26/11/2018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62608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BA74F68-C358-4BCD-8E37-FD8010CBF3BF}" type="datetimeFigureOut">
              <a:rPr lang="en-GB" smtClean="0"/>
              <a:t>26/11/2018</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270825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BA74F68-C358-4BCD-8E37-FD8010CBF3BF}" type="datetimeFigureOut">
              <a:rPr lang="en-GB" smtClean="0"/>
              <a:t>26/11/2018</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9ABABDC-952F-40DE-8755-1A026ADF76AB}" type="slidenum">
              <a:rPr lang="en-GB" smtClean="0"/>
              <a:t>‹#›</a:t>
            </a:fld>
            <a:endParaRPr lang="en-GB"/>
          </a:p>
        </p:txBody>
      </p:sp>
    </p:spTree>
    <p:extLst>
      <p:ext uri="{BB962C8B-B14F-4D97-AF65-F5344CB8AC3E}">
        <p14:creationId xmlns:p14="http://schemas.microsoft.com/office/powerpoint/2010/main" val="394742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BA74F68-C358-4BCD-8E37-FD8010CBF3BF}" type="datetimeFigureOut">
              <a:rPr lang="en-GB" smtClean="0"/>
              <a:t>26/11/2018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ABABDC-952F-40DE-8755-1A026ADF76AB}" type="slidenum">
              <a:rPr lang="en-GB" smtClean="0"/>
              <a:t>‹#›</a:t>
            </a:fld>
            <a:endParaRPr lang="en-GB"/>
          </a:p>
        </p:txBody>
      </p:sp>
    </p:spTree>
    <p:extLst>
      <p:ext uri="{BB962C8B-B14F-4D97-AF65-F5344CB8AC3E}">
        <p14:creationId xmlns:p14="http://schemas.microsoft.com/office/powerpoint/2010/main" val="399196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BA74F68-C358-4BCD-8E37-FD8010CBF3BF}" type="datetimeFigureOut">
              <a:rPr lang="en-GB" smtClean="0"/>
              <a:t>26/11/2018</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9ABABDC-952F-40DE-8755-1A026ADF76AB}"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5614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50AB-4F21-4196-ADCB-0DA36FCB6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D96576-7FA7-4B7D-B30F-DD3A544454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101A66-2518-493B-9645-168ADFE40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74F68-C358-4BCD-8E37-FD8010CBF3BF}" type="datetimeFigureOut">
              <a:rPr lang="en-GB" smtClean="0"/>
              <a:t>26/11/2018</a:t>
            </a:fld>
            <a:endParaRPr lang="en-GB"/>
          </a:p>
        </p:txBody>
      </p:sp>
      <p:sp>
        <p:nvSpPr>
          <p:cNvPr id="5" name="Footer Placeholder 4">
            <a:extLst>
              <a:ext uri="{FF2B5EF4-FFF2-40B4-BE49-F238E27FC236}">
                <a16:creationId xmlns:a16="http://schemas.microsoft.com/office/drawing/2014/main" id="{C52D5083-4CC1-4E58-91BF-8E38F45D2F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4ACEBD-2EDB-4172-95B3-0B1A9D8E0D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BABDC-952F-40DE-8755-1A026ADF76AB}" type="slidenum">
              <a:rPr lang="en-GB" smtClean="0"/>
              <a:t>‹#›</a:t>
            </a:fld>
            <a:endParaRPr lang="en-GB"/>
          </a:p>
        </p:txBody>
      </p:sp>
    </p:spTree>
    <p:extLst>
      <p:ext uri="{BB962C8B-B14F-4D97-AF65-F5344CB8AC3E}">
        <p14:creationId xmlns:p14="http://schemas.microsoft.com/office/powerpoint/2010/main" val="18662396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Wendy.bennett@lthtr.nhs.u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973A-8A5E-460B-AEED-3E307394307E}"/>
              </a:ext>
            </a:extLst>
          </p:cNvPr>
          <p:cNvSpPr>
            <a:spLocks noGrp="1"/>
          </p:cNvSpPr>
          <p:nvPr>
            <p:ph type="ctrTitle"/>
          </p:nvPr>
        </p:nvSpPr>
        <p:spPr>
          <a:xfrm>
            <a:off x="6746628" y="216568"/>
            <a:ext cx="5445352" cy="6219399"/>
          </a:xfrm>
        </p:spPr>
        <p:txBody>
          <a:bodyPr anchor="b">
            <a:normAutofit fontScale="90000"/>
          </a:bodyPr>
          <a:lstStyle/>
          <a:p>
            <a:br>
              <a:rPr lang="en-GB" sz="7300" dirty="0">
                <a:latin typeface="AR DECODE" panose="02000000000000000000" pitchFamily="2" charset="0"/>
                <a:ea typeface="Arial Unicode MS" panose="020B0604020202020204" pitchFamily="34" charset="-128"/>
                <a:cs typeface="Arial Unicode MS" panose="020B0604020202020204" pitchFamily="34" charset="-128"/>
              </a:rPr>
            </a:br>
            <a:br>
              <a:rPr lang="en-GB" sz="7300" dirty="0">
                <a:latin typeface="AR DECODE" panose="02000000000000000000" pitchFamily="2" charset="0"/>
                <a:ea typeface="Arial Unicode MS" panose="020B0604020202020204" pitchFamily="34" charset="-128"/>
                <a:cs typeface="Arial Unicode MS" panose="020B0604020202020204" pitchFamily="34" charset="-128"/>
              </a:rPr>
            </a:br>
            <a:br>
              <a:rPr lang="en-GB" sz="4800" dirty="0">
                <a:ea typeface="Arial Unicode MS" panose="020B0604020202020204" pitchFamily="34" charset="-128"/>
                <a:cs typeface="Arial Unicode MS" panose="020B0604020202020204" pitchFamily="34" charset="-128"/>
              </a:rPr>
            </a:br>
            <a:br>
              <a:rPr lang="en-GB" sz="4800" dirty="0">
                <a:ea typeface="Arial Unicode MS" panose="020B0604020202020204" pitchFamily="34" charset="-128"/>
                <a:cs typeface="Arial Unicode MS" panose="020B0604020202020204" pitchFamily="34" charset="-128"/>
              </a:rPr>
            </a:br>
            <a:br>
              <a:rPr lang="en-GB" sz="7300" dirty="0">
                <a:latin typeface="AR DECODE" panose="02000000000000000000" pitchFamily="2" charset="0"/>
                <a:ea typeface="Arial Unicode MS" panose="020B0604020202020204" pitchFamily="34" charset="-128"/>
                <a:cs typeface="Arial Unicode MS" panose="020B0604020202020204" pitchFamily="34" charset="-128"/>
              </a:rPr>
            </a:br>
            <a:r>
              <a:rPr lang="en-GB" sz="4800" dirty="0">
                <a:latin typeface="AR DECODE" panose="02000000000000000000" pitchFamily="2" charset="0"/>
                <a:ea typeface="Arial Unicode MS" panose="020B0604020202020204" pitchFamily="34" charset="-128"/>
                <a:cs typeface="Arial Unicode MS" panose="020B0604020202020204" pitchFamily="34" charset="-128"/>
              </a:rPr>
              <a:t>‘</a:t>
            </a:r>
            <a:br>
              <a:rPr lang="en-GB" sz="4800" dirty="0">
                <a:latin typeface="AR DECODE" panose="02000000000000000000" pitchFamily="2" charset="0"/>
                <a:ea typeface="Arial Unicode MS" panose="020B0604020202020204" pitchFamily="34" charset="-128"/>
                <a:cs typeface="Arial Unicode MS" panose="020B0604020202020204" pitchFamily="34" charset="-128"/>
              </a:rPr>
            </a:br>
            <a:br>
              <a:rPr lang="en-GB" sz="4800" dirty="0">
                <a:latin typeface="AR DECODE" panose="02000000000000000000" pitchFamily="2" charset="0"/>
                <a:ea typeface="Arial Unicode MS" panose="020B0604020202020204" pitchFamily="34" charset="-128"/>
                <a:cs typeface="Arial Unicode MS" panose="020B0604020202020204" pitchFamily="34" charset="-128"/>
              </a:rPr>
            </a:br>
            <a:r>
              <a:rPr lang="en-GB" sz="4800" dirty="0">
                <a:latin typeface="AR DECODE" panose="02000000000000000000" pitchFamily="2" charset="0"/>
                <a:ea typeface="Arial Unicode MS" panose="020B0604020202020204" pitchFamily="34" charset="-128"/>
                <a:cs typeface="Arial Unicode MS" panose="020B0604020202020204" pitchFamily="34" charset="-128"/>
              </a:rPr>
              <a:t>‘</a:t>
            </a:r>
            <a:r>
              <a:rPr lang="en-GB" sz="4900" dirty="0">
                <a:latin typeface="Lucida Calligraphy" panose="03010101010101010101" pitchFamily="66" charset="0"/>
                <a:ea typeface="Arial Unicode MS" panose="020B0604020202020204" pitchFamily="34" charset="-128"/>
                <a:cs typeface="Arial Unicode MS" panose="020B0604020202020204" pitchFamily="34" charset="-128"/>
              </a:rPr>
              <a:t>A time to remember</a:t>
            </a:r>
            <a:r>
              <a:rPr lang="en-GB" sz="4900" dirty="0">
                <a:latin typeface="AR DECODE" panose="02000000000000000000" pitchFamily="2" charset="0"/>
                <a:ea typeface="Arial Unicode MS" panose="020B0604020202020204" pitchFamily="34" charset="-128"/>
                <a:cs typeface="Arial Unicode MS" panose="020B0604020202020204" pitchFamily="34" charset="-128"/>
              </a:rPr>
              <a:t>’</a:t>
            </a:r>
            <a:br>
              <a:rPr lang="en-GB" sz="4900" dirty="0">
                <a:ea typeface="Arial Unicode MS" panose="020B0604020202020204" pitchFamily="34" charset="-128"/>
                <a:cs typeface="Arial Unicode MS" panose="020B0604020202020204" pitchFamily="34" charset="-128"/>
              </a:rPr>
            </a:br>
            <a:br>
              <a:rPr lang="en-GB" sz="2800" dirty="0">
                <a:ea typeface="Arial Unicode MS" panose="020B0604020202020204" pitchFamily="34" charset="-128"/>
                <a:cs typeface="Arial Unicode MS" panose="020B0604020202020204" pitchFamily="34" charset="-128"/>
              </a:rPr>
            </a:br>
            <a:br>
              <a:rPr lang="en-GB" sz="4800" dirty="0">
                <a:latin typeface="+mn-lt"/>
                <a:ea typeface="Arial Unicode MS" panose="020B0604020202020204" pitchFamily="34" charset="-128"/>
                <a:cs typeface="Arial Unicode MS" panose="020B0604020202020204" pitchFamily="34" charset="-128"/>
              </a:rPr>
            </a:br>
            <a:br>
              <a:rPr lang="en-GB" sz="4800" dirty="0">
                <a:latin typeface="+mn-lt"/>
                <a:ea typeface="Arial Unicode MS" panose="020B0604020202020204" pitchFamily="34" charset="-128"/>
                <a:cs typeface="Arial Unicode MS" panose="020B0604020202020204" pitchFamily="34" charset="-128"/>
              </a:rPr>
            </a:br>
            <a:r>
              <a:rPr lang="en-GB" sz="4000" dirty="0"/>
              <a:t>A practical framework to support families who have been bereaved.</a:t>
            </a:r>
            <a:br>
              <a:rPr lang="en-GB" sz="4000" dirty="0"/>
            </a:br>
            <a:br>
              <a:rPr lang="en-GB" sz="4800" dirty="0">
                <a:latin typeface="+mn-lt"/>
              </a:rPr>
            </a:br>
            <a:r>
              <a:rPr lang="en-GB" sz="4800" dirty="0">
                <a:latin typeface="+mn-lt"/>
              </a:rPr>
              <a:t> </a:t>
            </a:r>
            <a:br>
              <a:rPr lang="en-GB" sz="4800" dirty="0">
                <a:latin typeface="+mn-lt"/>
              </a:rPr>
            </a:br>
            <a:endParaRPr lang="en-GB" sz="4800" dirty="0">
              <a:latin typeface="+mn-lt"/>
            </a:endParaRPr>
          </a:p>
        </p:txBody>
      </p:sp>
      <p:sp>
        <p:nvSpPr>
          <p:cNvPr id="3" name="Subtitle 2">
            <a:extLst>
              <a:ext uri="{FF2B5EF4-FFF2-40B4-BE49-F238E27FC236}">
                <a16:creationId xmlns:a16="http://schemas.microsoft.com/office/drawing/2014/main" id="{358844B9-B32A-4CA1-88BD-B948F2A6359C}"/>
              </a:ext>
            </a:extLst>
          </p:cNvPr>
          <p:cNvSpPr>
            <a:spLocks noGrp="1"/>
          </p:cNvSpPr>
          <p:nvPr>
            <p:ph type="subTitle" idx="1"/>
          </p:nvPr>
        </p:nvSpPr>
        <p:spPr>
          <a:xfrm>
            <a:off x="6746627" y="5720862"/>
            <a:ext cx="4645250" cy="715106"/>
          </a:xfrm>
        </p:spPr>
        <p:txBody>
          <a:bodyPr anchor="t">
            <a:normAutofit/>
          </a:bodyPr>
          <a:lstStyle/>
          <a:p>
            <a:pPr algn="l"/>
            <a:r>
              <a:rPr lang="en-GB" sz="3600" dirty="0">
                <a:latin typeface="Lucida Calligraphy" panose="03010101010101010101" pitchFamily="66" charset="0"/>
              </a:rPr>
              <a:t>Wendy Bennett</a:t>
            </a:r>
          </a:p>
        </p:txBody>
      </p:sp>
      <p:pic>
        <p:nvPicPr>
          <p:cNvPr id="1026" name="Picture 2" descr="Image result for forget me not flowers">
            <a:extLst>
              <a:ext uri="{FF2B5EF4-FFF2-40B4-BE49-F238E27FC236}">
                <a16:creationId xmlns:a16="http://schemas.microsoft.com/office/drawing/2014/main" id="{D6D592A4-BF37-40B4-8648-CA136B64A9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9" r="-2" b="7495"/>
          <a:stretch/>
        </p:blipFill>
        <p:spPr bwMode="auto">
          <a:xfrm>
            <a:off x="20" y="-11141"/>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316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to support  our bereavement support </a:t>
            </a:r>
          </a:p>
        </p:txBody>
      </p:sp>
      <p:sp>
        <p:nvSpPr>
          <p:cNvPr id="3" name="Content Placeholder 2"/>
          <p:cNvSpPr>
            <a:spLocks noGrp="1"/>
          </p:cNvSpPr>
          <p:nvPr>
            <p:ph idx="1"/>
          </p:nvPr>
        </p:nvSpPr>
        <p:spPr/>
        <p:txBody>
          <a:bodyPr>
            <a:normAutofit fontScale="92500" lnSpcReduction="10000"/>
          </a:bodyPr>
          <a:lstStyle/>
          <a:p>
            <a:pPr algn="just"/>
            <a:r>
              <a:rPr lang="en-GB" sz="2400" dirty="0" err="1"/>
              <a:t>Vacha-Haase</a:t>
            </a:r>
            <a:r>
              <a:rPr lang="en-GB" sz="2400" dirty="0"/>
              <a:t> (2013) found that first week following death was a very emotional one and at this point a card and phone contact were very important. Likewise, between </a:t>
            </a:r>
            <a:r>
              <a:rPr lang="en-GB" sz="2400" b="1" dirty="0"/>
              <a:t>6-8 weeks following death was the point that the realisation of the loved one’s passing dawned; </a:t>
            </a:r>
            <a:r>
              <a:rPr lang="en-GB" sz="2400" dirty="0"/>
              <a:t>hence, another card was sent at this point and again at one year following death another card was sent as this was known to be a very difficult time for many bereaved carers.</a:t>
            </a:r>
          </a:p>
          <a:p>
            <a:pPr algn="just"/>
            <a:endParaRPr lang="en-GB" sz="2400" dirty="0"/>
          </a:p>
          <a:p>
            <a:pPr algn="just"/>
            <a:r>
              <a:rPr lang="en-GB" sz="2400" dirty="0"/>
              <a:t>Both </a:t>
            </a:r>
            <a:r>
              <a:rPr lang="en-GB" sz="2400" dirty="0" err="1"/>
              <a:t>Hottenson</a:t>
            </a:r>
            <a:r>
              <a:rPr lang="en-GB" sz="2400" dirty="0"/>
              <a:t> (2013) and </a:t>
            </a:r>
            <a:r>
              <a:rPr lang="en-GB" sz="2400" dirty="0" err="1"/>
              <a:t>Vacha-Haase</a:t>
            </a:r>
            <a:r>
              <a:rPr lang="en-GB" sz="2400" dirty="0"/>
              <a:t> (2013) found that </a:t>
            </a:r>
            <a:r>
              <a:rPr lang="en-GB" sz="2400" b="1" dirty="0"/>
              <a:t>setting up bereavement services for their patients decreased the number of carers suffering from prolonged grief</a:t>
            </a:r>
            <a:r>
              <a:rPr lang="en-GB" sz="2400" dirty="0"/>
              <a:t> and their services were very well received by grieving carers; for example, one carer said “</a:t>
            </a:r>
            <a:r>
              <a:rPr lang="en-GB" sz="2400" i="1" dirty="0"/>
              <a:t>your care and service did not change when the patient passed away, you have shown great care and compassion for those of us who are left behind…</a:t>
            </a:r>
            <a:r>
              <a:rPr lang="en-GB" sz="2400" dirty="0"/>
              <a: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488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Comments from the families about our bereavement support service</a:t>
            </a:r>
          </a:p>
        </p:txBody>
      </p:sp>
      <p:sp>
        <p:nvSpPr>
          <p:cNvPr id="3" name="Content Placeholder 2"/>
          <p:cNvSpPr>
            <a:spLocks noGrp="1"/>
          </p:cNvSpPr>
          <p:nvPr>
            <p:ph idx="1"/>
          </p:nvPr>
        </p:nvSpPr>
        <p:spPr/>
        <p:txBody>
          <a:bodyPr>
            <a:normAutofit lnSpcReduction="10000"/>
          </a:bodyPr>
          <a:lstStyle/>
          <a:p>
            <a:r>
              <a:rPr lang="en-GB" sz="2400" i="1" dirty="0"/>
              <a:t>“Thank you for the lovely card and little poem. I am going to put the poem into a little frame with a picture of her deceased loved one.” Lots of smiley faces…..</a:t>
            </a:r>
          </a:p>
          <a:p>
            <a:endParaRPr lang="en-GB" sz="2400" dirty="0"/>
          </a:p>
          <a:p>
            <a:r>
              <a:rPr lang="en-GB" sz="2400" dirty="0"/>
              <a:t>“</a:t>
            </a:r>
            <a:r>
              <a:rPr lang="en-GB" sz="2400" i="1" dirty="0"/>
              <a:t>Hi …. and all the MND team, thank you for the lovely card and poem the poem is spot on every time I see something of Val’s or here something the memories come flooding back. I have good days and bad days but I can always look back on the good days, and that keep me going.</a:t>
            </a:r>
            <a:r>
              <a:rPr lang="en-GB" i="1" dirty="0"/>
              <a:t>“</a:t>
            </a:r>
          </a:p>
          <a:p>
            <a:endParaRPr lang="en-GB" i="1" dirty="0"/>
          </a:p>
          <a:p>
            <a:r>
              <a:rPr lang="en-GB" i="1" dirty="0"/>
              <a:t>“ </a:t>
            </a:r>
            <a:r>
              <a:rPr lang="en-GB" sz="2400" i="1" dirty="0"/>
              <a:t>It was so good to receive the cards because it made us realise that you understood how hard it is to lose a loved one to this terrible disease”</a:t>
            </a:r>
            <a:endParaRPr lang="en-GB"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55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1315-1177-462E-9050-678634E7F437}"/>
              </a:ext>
            </a:extLst>
          </p:cNvPr>
          <p:cNvSpPr>
            <a:spLocks noGrp="1"/>
          </p:cNvSpPr>
          <p:nvPr>
            <p:ph type="title"/>
          </p:nvPr>
        </p:nvSpPr>
        <p:spPr/>
        <p:txBody>
          <a:bodyPr/>
          <a:lstStyle/>
          <a:p>
            <a:r>
              <a:rPr lang="en-GB" dirty="0"/>
              <a:t>More comments </a:t>
            </a:r>
          </a:p>
        </p:txBody>
      </p:sp>
      <p:sp>
        <p:nvSpPr>
          <p:cNvPr id="3" name="Content Placeholder 2">
            <a:extLst>
              <a:ext uri="{FF2B5EF4-FFF2-40B4-BE49-F238E27FC236}">
                <a16:creationId xmlns:a16="http://schemas.microsoft.com/office/drawing/2014/main" id="{DE683B54-31AC-4E5B-851D-01463686D1EE}"/>
              </a:ext>
            </a:extLst>
          </p:cNvPr>
          <p:cNvSpPr>
            <a:spLocks noGrp="1"/>
          </p:cNvSpPr>
          <p:nvPr>
            <p:ph idx="1"/>
          </p:nvPr>
        </p:nvSpPr>
        <p:spPr/>
        <p:txBody>
          <a:bodyPr>
            <a:normAutofit/>
          </a:bodyPr>
          <a:lstStyle/>
          <a:p>
            <a:r>
              <a:rPr lang="en-GB" sz="2400" dirty="0"/>
              <a:t>‘</a:t>
            </a:r>
            <a:r>
              <a:rPr lang="en-GB" sz="2400" i="1" dirty="0"/>
              <a:t>I was very touched I didn’t expect it. I felt if someone else genuinely cared’</a:t>
            </a:r>
          </a:p>
          <a:p>
            <a:endParaRPr lang="en-GB" sz="2400" i="1" dirty="0"/>
          </a:p>
          <a:p>
            <a:r>
              <a:rPr lang="en-GB" sz="2400" i="1" dirty="0"/>
              <a:t>‘During the first year after bereavement life was a blur and I do not really remember exactly when the cards arrived but I know I was very touched’</a:t>
            </a:r>
          </a:p>
          <a:p>
            <a:endParaRPr lang="en-GB" sz="2400" i="1" dirty="0"/>
          </a:p>
          <a:p>
            <a:r>
              <a:rPr lang="en-GB" sz="2400" i="1" dirty="0"/>
              <a:t>‘ Thank you for your pretty little card with your offer of continuing support for the family and me- we do appreciate it!. I don’t know where you got the lovely poem but it brought tears to my eyes and warm thoughts of my wife’</a:t>
            </a:r>
          </a:p>
          <a:p>
            <a:endParaRPr lang="en-GB" sz="2400" i="1"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52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8" y="715922"/>
            <a:ext cx="3932237" cy="1447800"/>
          </a:xfrm>
        </p:spPr>
        <p:txBody>
          <a:bodyPr>
            <a:normAutofit fontScale="90000"/>
          </a:bodyPr>
          <a:lstStyle/>
          <a:p>
            <a:pPr lvl="0" algn="ctr">
              <a:spcBef>
                <a:spcPts val="1000"/>
              </a:spcBef>
            </a:pPr>
            <a:br>
              <a:rPr lang="en-GB" sz="3600" dirty="0">
                <a:solidFill>
                  <a:prstClr val="black"/>
                </a:solidFill>
                <a:latin typeface="Calibri" panose="020F0502020204030204"/>
                <a:ea typeface="+mn-ea"/>
                <a:cs typeface="+mn-cs"/>
              </a:rPr>
            </a:br>
            <a:br>
              <a:rPr lang="en-GB" sz="3600" dirty="0">
                <a:solidFill>
                  <a:prstClr val="black"/>
                </a:solidFill>
                <a:latin typeface="Calibri" panose="020F0502020204030204"/>
                <a:ea typeface="+mn-ea"/>
                <a:cs typeface="+mn-cs"/>
              </a:rPr>
            </a:br>
            <a:br>
              <a:rPr lang="en-GB" sz="3600" dirty="0">
                <a:solidFill>
                  <a:prstClr val="black"/>
                </a:solidFill>
                <a:latin typeface="Calibri" panose="020F0502020204030204"/>
                <a:ea typeface="+mn-ea"/>
                <a:cs typeface="+mn-cs"/>
              </a:rPr>
            </a:br>
            <a:r>
              <a:rPr lang="en-GB" sz="3600" dirty="0">
                <a:solidFill>
                  <a:prstClr val="black"/>
                </a:solidFill>
                <a:latin typeface="Calibri" panose="020F0502020204030204"/>
                <a:ea typeface="+mn-ea"/>
                <a:cs typeface="+mn-cs"/>
              </a:rPr>
              <a:t>Our annual memorial service </a:t>
            </a:r>
            <a:endParaRPr lang="en-GB" sz="4800" dirty="0"/>
          </a:p>
        </p:txBody>
      </p:sp>
      <p:pic>
        <p:nvPicPr>
          <p:cNvPr id="7" name="Picture 2" descr="H:\memorial service\invite front cover.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792883" y="731838"/>
            <a:ext cx="2508308"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457199" y="2926080"/>
            <a:ext cx="3356517" cy="3379124"/>
          </a:xfrm>
        </p:spPr>
        <p:txBody>
          <a:bodyPr>
            <a:normAutofit fontScale="92500"/>
          </a:bodyPr>
          <a:lstStyle/>
          <a:p>
            <a:endParaRPr lang="en-GB" b="1" dirty="0"/>
          </a:p>
          <a:p>
            <a:endParaRPr lang="en-GB" b="1" dirty="0"/>
          </a:p>
          <a:p>
            <a:endParaRPr lang="en-GB" b="1" dirty="0"/>
          </a:p>
          <a:p>
            <a:r>
              <a:rPr lang="en-GB" sz="4800" b="1" dirty="0">
                <a:solidFill>
                  <a:prstClr val="black"/>
                </a:solidFill>
                <a:latin typeface="Lucida Calligraphy" panose="03010101010101010101" pitchFamily="66" charset="0"/>
                <a:ea typeface="+mj-ea"/>
                <a:cs typeface="+mj-cs"/>
              </a:rPr>
              <a:t>‘</a:t>
            </a:r>
            <a:r>
              <a:rPr lang="en-GB" sz="4800" dirty="0">
                <a:solidFill>
                  <a:prstClr val="black"/>
                </a:solidFill>
                <a:latin typeface="Lucida Calligraphy" panose="03010101010101010101" pitchFamily="66" charset="0"/>
                <a:ea typeface="+mj-ea"/>
                <a:cs typeface="+mj-cs"/>
              </a:rPr>
              <a:t>A time to remember’</a:t>
            </a:r>
            <a:endParaRPr lang="en-GB" b="1" dirty="0">
              <a:latin typeface="Lucida Calligraphy" panose="03010101010101010101" pitchFamily="66" charset="0"/>
            </a:endParaRPr>
          </a:p>
          <a:p>
            <a:endParaRPr lang="en-GB"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345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memorial service\inside of inv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08" y="194049"/>
            <a:ext cx="9196251" cy="6663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25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Lucida Calligraphy" panose="03010101010101010101" pitchFamily="66" charset="0"/>
              </a:rPr>
              <a:t>The order of service </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3713" y="1490723"/>
            <a:ext cx="7444154" cy="488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856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Lucida Calligraphy" panose="03010101010101010101" pitchFamily="66" charset="0"/>
              </a:rPr>
              <a:t>‘A time to remember’ </a:t>
            </a:r>
          </a:p>
        </p:txBody>
      </p:sp>
      <p:pic>
        <p:nvPicPr>
          <p:cNvPr id="4" name="Picture 2" descr="C:\Users\wendx023\AppData\Local\Microsoft\Windows\Temporary Internet Files\Content.Outlook\NWLKKWTH\DSC0017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444346" y="1846263"/>
            <a:ext cx="5363633" cy="4022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06DF284-E054-4A82-9F23-7CED58AB67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28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wendx023\AppData\Local\Microsoft\Windows\Temporary Internet Files\Content.Outlook\NWLKKWTH\DSC0017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1804" y="383870"/>
            <a:ext cx="4076738" cy="38461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wendx023\AppData\Local\Microsoft\Windows\Temporary Internet Files\Content.Outlook\NWLKKWTH\DSC001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82" y="268567"/>
            <a:ext cx="4041569" cy="30311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166e46ae6a62fb4dbe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1083" y="2694204"/>
            <a:ext cx="4227634" cy="297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819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9" name="Picture 3" descr="166e46a95615c5932f11"/>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bwMode="auto">
          <a:xfrm>
            <a:off x="0" y="3230916"/>
            <a:ext cx="4593519" cy="362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p:txBody>
          <a:bodyPr/>
          <a:lstStyle/>
          <a:p>
            <a:endParaRPr lang="en-GB" dirty="0"/>
          </a:p>
        </p:txBody>
      </p:sp>
      <p:pic>
        <p:nvPicPr>
          <p:cNvPr id="8194" name="Picture 2" descr="C:\Users\wendx023\AppData\Local\Microsoft\Windows\Temporary Internet Files\Content.Outlook\NWLKKWTH\DSC00164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80" y="157566"/>
            <a:ext cx="3780312" cy="283523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wendx023\AppData\Local\Microsoft\Windows\Temporary Internet Files\Content.Outlook\NWLKKWTH\DSC001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1827" y="3217391"/>
            <a:ext cx="4053068" cy="3039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2841"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C:\Users\wendx023\AppData\Local\Microsoft\Windows\Temporary Internet Files\Content.Outlook\NWLKKWTH\DSC001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4597" y="0"/>
            <a:ext cx="4069859" cy="30523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52689" y="1490597"/>
            <a:ext cx="4759699" cy="345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193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9805" y="851487"/>
            <a:ext cx="4593492" cy="481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166e467c1375a5d6fe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9681" y="408842"/>
            <a:ext cx="46482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199" y="2230236"/>
            <a:ext cx="3843216" cy="4026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438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9045-CE68-480B-9854-54F91C76ADEC}"/>
              </a:ext>
            </a:extLst>
          </p:cNvPr>
          <p:cNvSpPr>
            <a:spLocks noGrp="1"/>
          </p:cNvSpPr>
          <p:nvPr>
            <p:ph type="title"/>
          </p:nvPr>
        </p:nvSpPr>
        <p:spPr>
          <a:xfrm>
            <a:off x="5926836" y="180205"/>
            <a:ext cx="4977976" cy="1454051"/>
          </a:xfrm>
        </p:spPr>
        <p:txBody>
          <a:bodyPr>
            <a:normAutofit/>
          </a:bodyPr>
          <a:lstStyle/>
          <a:p>
            <a:r>
              <a:rPr lang="en-GB" dirty="0">
                <a:solidFill>
                  <a:srgbClr val="000000"/>
                </a:solidFill>
              </a:rPr>
              <a:t>Aims of this presentation</a:t>
            </a:r>
          </a:p>
        </p:txBody>
      </p:sp>
      <p:sp>
        <p:nvSpPr>
          <p:cNvPr id="2055" name="Content Placeholder 2054">
            <a:extLst>
              <a:ext uri="{FF2B5EF4-FFF2-40B4-BE49-F238E27FC236}">
                <a16:creationId xmlns:a16="http://schemas.microsoft.com/office/drawing/2014/main" id="{1D9CFBC9-18D9-48CC-B5D0-F259A20D0FF5}"/>
              </a:ext>
            </a:extLst>
          </p:cNvPr>
          <p:cNvSpPr>
            <a:spLocks noGrp="1"/>
          </p:cNvSpPr>
          <p:nvPr>
            <p:ph idx="1"/>
          </p:nvPr>
        </p:nvSpPr>
        <p:spPr>
          <a:xfrm>
            <a:off x="6090574" y="2421682"/>
            <a:ext cx="4977578" cy="3639289"/>
          </a:xfrm>
        </p:spPr>
        <p:txBody>
          <a:bodyPr anchor="ctr">
            <a:normAutofit/>
          </a:bodyPr>
          <a:lstStyle/>
          <a:p>
            <a:r>
              <a:rPr lang="en-US" sz="2400" dirty="0">
                <a:solidFill>
                  <a:srgbClr val="000000"/>
                </a:solidFill>
              </a:rPr>
              <a:t>To explain the bereavement support framework that has been developed across Lancashire and South Cumbria</a:t>
            </a:r>
          </a:p>
          <a:p>
            <a:r>
              <a:rPr lang="en-US" sz="2400" dirty="0">
                <a:solidFill>
                  <a:srgbClr val="000000"/>
                </a:solidFill>
              </a:rPr>
              <a:t> To discuss ‘A Time to Remember’ memorial service that is held every year </a:t>
            </a:r>
          </a:p>
          <a:p>
            <a:r>
              <a:rPr lang="en-US" sz="2400" dirty="0">
                <a:solidFill>
                  <a:srgbClr val="000000"/>
                </a:solidFill>
              </a:rPr>
              <a:t>To highlight limitations and recommendations to the field </a:t>
            </a:r>
          </a:p>
          <a:p>
            <a:pPr marL="0" indent="0">
              <a:buNone/>
            </a:pPr>
            <a:endParaRPr lang="en-US" sz="2000" dirty="0">
              <a:solidFill>
                <a:srgbClr val="000000"/>
              </a:solidFill>
            </a:endParaRPr>
          </a:p>
        </p:txBody>
      </p:sp>
      <p:pic>
        <p:nvPicPr>
          <p:cNvPr id="2053" name="Picture 2" descr="Image result for forget me not flowers">
            <a:extLst>
              <a:ext uri="{FF2B5EF4-FFF2-40B4-BE49-F238E27FC236}">
                <a16:creationId xmlns:a16="http://schemas.microsoft.com/office/drawing/2014/main" id="{83639F4E-8AE6-4981-A400-9C576121095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5071" r="1" b="11114"/>
          <a:stretch/>
        </p:blipFill>
        <p:spPr bwMode="auto">
          <a:xfrm>
            <a:off x="0" y="8971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08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More cards </a:t>
            </a:r>
          </a:p>
        </p:txBody>
      </p:sp>
      <p:pic>
        <p:nvPicPr>
          <p:cNvPr id="1026" name="Picture 2" descr="C:\Users\wendx023\AppData\Local\Microsoft\Windows\Temporary Internet Files\Content.Outlook\NWLKKWTH\DSC001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623459" cy="34675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endx023\AppData\Local\Microsoft\Windows\Temporary Internet Files\Content.Outlook\NWLKKWTH\DSC001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6077" y="3319150"/>
            <a:ext cx="4670961" cy="3503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endx023\AppData\Local\Microsoft\Windows\Temporary Internet Files\Content.Outlook\NWLKKWTH\DSC001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225143" y="512617"/>
            <a:ext cx="3744686" cy="280851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wendx023\AppData\Local\Microsoft\Windows\Temporary Internet Files\Content.Outlook\NWLKKWTH\DSC001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0045" y="2511630"/>
            <a:ext cx="3720935" cy="27907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93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6717be949b408b1a2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31085" y="1255689"/>
            <a:ext cx="4648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990753" y="5656753"/>
            <a:ext cx="1201247" cy="120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16717bf0fafdc45062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0" y="142875"/>
            <a:ext cx="4648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16717bf25c177fef22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8197" y="3258150"/>
            <a:ext cx="4648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815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 plant pot</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495376" y="3400670"/>
            <a:ext cx="1201247" cy="120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wendx023\AppData\Local\Microsoft\Windows\Temporary Internet Files\Content.Outlook\NWLKKWTH\DSC001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239491" y="916006"/>
            <a:ext cx="6701642" cy="502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371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46" y="313204"/>
            <a:ext cx="10058400" cy="923321"/>
          </a:xfrm>
        </p:spPr>
        <p:txBody>
          <a:bodyPr/>
          <a:lstStyle/>
          <a:p>
            <a:r>
              <a:rPr lang="en-GB"/>
              <a:t>90 more plant </a:t>
            </a:r>
            <a:r>
              <a:rPr lang="en-GB" dirty="0"/>
              <a:t>pots!</a:t>
            </a:r>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495376" y="3400670"/>
            <a:ext cx="1201247" cy="120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wendx023\AppData\Local\Microsoft\Windows\Temporary Internet Files\Content.Outlook\NWLKKWTH\DSC001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43790"/>
            <a:ext cx="6879772" cy="515983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wendx023\AppData\Local\Microsoft\Windows\Temporary Internet Files\Content.Outlook\NWLKKWTH\DSC001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9772" y="95002"/>
            <a:ext cx="5312228" cy="398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4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Lucida Calligraphy" panose="03010101010101010101" pitchFamily="66" charset="0"/>
              </a:rPr>
              <a:t>Book of Remembrance</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74846" y="1781072"/>
            <a:ext cx="4657143" cy="34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C:\Users\wendx023\AppData\Local\Microsoft\Windows\Temporary Internet Files\Content.Outlook\NWLKKWTH\DSC00163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400802" y="1965365"/>
            <a:ext cx="4765964" cy="357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48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cakes</a:t>
            </a:r>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495376" y="3400670"/>
            <a:ext cx="1201247" cy="120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wendx023\AppData\Local\Microsoft\Windows\Temporary Internet Files\Content.Outlook\NWLKKWTH\DSC001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24866" y="881121"/>
            <a:ext cx="4951024" cy="371326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wendx023\AppData\Local\Microsoft\Windows\Temporary Internet Files\Content.Outlook\NWLKKWTH\DSC001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812722" y="3371849"/>
            <a:ext cx="3984173" cy="29881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wendx023\AppData\Local\Microsoft\Windows\Temporary Internet Files\Content.Outlook\NWLKKWTH\DSC001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6587" y="102915"/>
            <a:ext cx="4755413" cy="35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899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Why do people come to </a:t>
            </a:r>
            <a:br>
              <a:rPr lang="en-GB" dirty="0">
                <a:latin typeface="Lucida Calligraphy" panose="03010101010101010101" pitchFamily="66" charset="0"/>
              </a:rPr>
            </a:br>
            <a:r>
              <a:rPr lang="en-GB" dirty="0">
                <a:latin typeface="Lucida Calligraphy" panose="03010101010101010101" pitchFamily="66" charset="0"/>
              </a:rPr>
              <a:t>‘A time to Remember’ </a:t>
            </a:r>
          </a:p>
        </p:txBody>
      </p:sp>
      <p:sp>
        <p:nvSpPr>
          <p:cNvPr id="3" name="Content Placeholder 2"/>
          <p:cNvSpPr>
            <a:spLocks noGrp="1"/>
          </p:cNvSpPr>
          <p:nvPr>
            <p:ph idx="1"/>
          </p:nvPr>
        </p:nvSpPr>
        <p:spPr>
          <a:xfrm>
            <a:off x="479502" y="1873404"/>
            <a:ext cx="11229278" cy="4360127"/>
          </a:xfrm>
        </p:spPr>
        <p:txBody>
          <a:bodyPr>
            <a:noAutofit/>
          </a:bodyPr>
          <a:lstStyle/>
          <a:p>
            <a:r>
              <a:rPr lang="en-GB" dirty="0"/>
              <a:t>‘</a:t>
            </a:r>
            <a:r>
              <a:rPr lang="en-GB" i="1" dirty="0"/>
              <a:t>I wanted to pay respect to my mum and all the others who have had a similar experience’</a:t>
            </a:r>
          </a:p>
          <a:p>
            <a:endParaRPr lang="en-GB" i="1" dirty="0"/>
          </a:p>
          <a:p>
            <a:r>
              <a:rPr lang="en-GB" i="1" dirty="0"/>
              <a:t>‘to hear his name- the thoughtful words that the team had put together. I found it very comforting’ </a:t>
            </a:r>
          </a:p>
          <a:p>
            <a:endParaRPr lang="en-GB" i="1" dirty="0"/>
          </a:p>
          <a:p>
            <a:r>
              <a:rPr lang="en-GB" i="1" dirty="0"/>
              <a:t>‘lovely music, poems, readings and most of all the welcome I received. Don’t change it. It was so beautiful’</a:t>
            </a:r>
          </a:p>
          <a:p>
            <a:endParaRPr lang="en-GB" i="1" dirty="0"/>
          </a:p>
          <a:p>
            <a:r>
              <a:rPr lang="en-GB" i="1" dirty="0"/>
              <a:t>‘to remember my dad. I loved the whole service. I feel it’s “pitch perfect”.’ </a:t>
            </a:r>
          </a:p>
          <a:p>
            <a:endParaRPr lang="en-GB" i="1" dirty="0"/>
          </a:p>
          <a:p>
            <a:r>
              <a:rPr lang="en-GB" i="1" dirty="0"/>
              <a:t>‘Once again thank you so much for the lovely service on Sunday and the delicious</a:t>
            </a:r>
          </a:p>
          <a:p>
            <a:pPr marL="0" indent="0">
              <a:buNone/>
            </a:pPr>
            <a:r>
              <a:rPr lang="en-GB" i="1" dirty="0"/>
              <a:t>      cakes, God bless you all xxx’</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548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8653-E091-4C07-A74E-6343B52C52B3}"/>
              </a:ext>
            </a:extLst>
          </p:cNvPr>
          <p:cNvSpPr>
            <a:spLocks noGrp="1"/>
          </p:cNvSpPr>
          <p:nvPr>
            <p:ph type="title"/>
          </p:nvPr>
        </p:nvSpPr>
        <p:spPr/>
        <p:txBody>
          <a:bodyPr/>
          <a:lstStyle/>
          <a:p>
            <a:r>
              <a:rPr lang="en-GB" dirty="0"/>
              <a:t>Support groups- Are these a way forward?</a:t>
            </a:r>
          </a:p>
        </p:txBody>
      </p:sp>
      <p:sp>
        <p:nvSpPr>
          <p:cNvPr id="3" name="Content Placeholder 2">
            <a:extLst>
              <a:ext uri="{FF2B5EF4-FFF2-40B4-BE49-F238E27FC236}">
                <a16:creationId xmlns:a16="http://schemas.microsoft.com/office/drawing/2014/main" id="{A7DB4F11-A1DF-4986-9F17-4329B23EA43A}"/>
              </a:ext>
            </a:extLst>
          </p:cNvPr>
          <p:cNvSpPr>
            <a:spLocks noGrp="1"/>
          </p:cNvSpPr>
          <p:nvPr>
            <p:ph idx="1"/>
          </p:nvPr>
        </p:nvSpPr>
        <p:spPr>
          <a:xfrm>
            <a:off x="1097280" y="2219092"/>
            <a:ext cx="10058400" cy="3650001"/>
          </a:xfrm>
        </p:spPr>
        <p:txBody>
          <a:bodyPr/>
          <a:lstStyle/>
          <a:p>
            <a:pPr algn="just"/>
            <a:r>
              <a:rPr lang="en-GB" sz="2400" dirty="0"/>
              <a:t>Reid et al, 2006 a person’s experience of caring for someone with MND is so diverse it could potentially be a challenge to lead individual support groups and studies have shown that often these groups are not particularly well attended (Reid et al, 2006a).</a:t>
            </a:r>
          </a:p>
          <a:p>
            <a:endParaRPr lang="en-GB" sz="2400" dirty="0"/>
          </a:p>
          <a:p>
            <a:r>
              <a:rPr lang="en-GB" sz="2400" dirty="0"/>
              <a:t>Reid et al also state there is a potential dependency issue with support groups. </a:t>
            </a:r>
          </a:p>
          <a:p>
            <a:endParaRPr lang="en-GB"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836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D092-5715-4ED1-865D-620EE4B55803}"/>
              </a:ext>
            </a:extLst>
          </p:cNvPr>
          <p:cNvSpPr>
            <a:spLocks noGrp="1"/>
          </p:cNvSpPr>
          <p:nvPr>
            <p:ph type="title"/>
          </p:nvPr>
        </p:nvSpPr>
        <p:spPr>
          <a:xfrm>
            <a:off x="1066800" y="582384"/>
            <a:ext cx="10058400" cy="1450757"/>
          </a:xfrm>
        </p:spPr>
        <p:txBody>
          <a:bodyPr/>
          <a:lstStyle/>
          <a:p>
            <a:r>
              <a:rPr lang="en-GB" dirty="0"/>
              <a:t>Limitations to the bereavement support </a:t>
            </a:r>
            <a:br>
              <a:rPr lang="en-GB" dirty="0"/>
            </a:br>
            <a:endParaRPr lang="en-GB" dirty="0"/>
          </a:p>
        </p:txBody>
      </p:sp>
      <p:sp>
        <p:nvSpPr>
          <p:cNvPr id="3" name="Content Placeholder 2">
            <a:extLst>
              <a:ext uri="{FF2B5EF4-FFF2-40B4-BE49-F238E27FC236}">
                <a16:creationId xmlns:a16="http://schemas.microsoft.com/office/drawing/2014/main" id="{15412937-3621-4E4E-B46F-179B7A5755AB}"/>
              </a:ext>
            </a:extLst>
          </p:cNvPr>
          <p:cNvSpPr>
            <a:spLocks noGrp="1"/>
          </p:cNvSpPr>
          <p:nvPr>
            <p:ph idx="1"/>
          </p:nvPr>
        </p:nvSpPr>
        <p:spPr>
          <a:xfrm>
            <a:off x="446049" y="1650121"/>
            <a:ext cx="10829692" cy="4865521"/>
          </a:xfrm>
        </p:spPr>
        <p:txBody>
          <a:bodyPr>
            <a:noAutofit/>
          </a:bodyPr>
          <a:lstStyle/>
          <a:p>
            <a:pPr marL="88900" indent="0" algn="just">
              <a:buNone/>
            </a:pPr>
            <a:r>
              <a:rPr lang="en-GB" sz="2400" dirty="0"/>
              <a:t>The  MND team need to  signpost the bereaved to organisations such as CRUSE or to offer contact for counselling in their local hospice. (</a:t>
            </a:r>
            <a:r>
              <a:rPr lang="en-GB" sz="2400" dirty="0" err="1"/>
              <a:t>Honeyman</a:t>
            </a:r>
            <a:r>
              <a:rPr lang="en-GB" sz="2400" dirty="0"/>
              <a:t> 2015 )</a:t>
            </a:r>
          </a:p>
          <a:p>
            <a:pPr algn="just"/>
            <a:endParaRPr lang="en-GB" sz="2400" dirty="0"/>
          </a:p>
          <a:p>
            <a:pPr algn="just"/>
            <a:r>
              <a:rPr lang="en-GB" sz="2400" dirty="0"/>
              <a:t>Metzger and </a:t>
            </a:r>
            <a:r>
              <a:rPr lang="en-GB" sz="2400" dirty="0" err="1"/>
              <a:t>Gray</a:t>
            </a:r>
            <a:r>
              <a:rPr lang="en-GB" sz="2400" dirty="0"/>
              <a:t> in 2008 concluded after studying pre-bereavement support that it  has a positive influence in bereavement and allows the bereaved person to experience a lower level of distress but also appreciate and value existing relationships.</a:t>
            </a:r>
          </a:p>
          <a:p>
            <a:pPr marL="0" indent="0" algn="just">
              <a:buNone/>
            </a:pPr>
            <a:endParaRPr lang="en-GB" sz="2400" dirty="0"/>
          </a:p>
          <a:p>
            <a:pPr algn="just"/>
            <a:r>
              <a:rPr lang="en-GB" sz="2400" dirty="0"/>
              <a:t>Metzger and </a:t>
            </a:r>
            <a:r>
              <a:rPr lang="en-GB" sz="2400" dirty="0" err="1"/>
              <a:t>Gray</a:t>
            </a:r>
            <a:r>
              <a:rPr lang="en-GB" sz="2400" dirty="0"/>
              <a:t> (2008) affirm that families who accept the reality of the impending death may suffer less distress in bereavement and endorse this by adding that poor preparation may be related to complicated grief. </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76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2785-AFF0-4440-AA2D-F7EFDD22AEAF}"/>
              </a:ext>
            </a:extLst>
          </p:cNvPr>
          <p:cNvSpPr>
            <a:spLocks noGrp="1"/>
          </p:cNvSpPr>
          <p:nvPr>
            <p:ph type="title"/>
          </p:nvPr>
        </p:nvSpPr>
        <p:spPr/>
        <p:txBody>
          <a:bodyPr/>
          <a:lstStyle/>
          <a:p>
            <a:r>
              <a:rPr lang="en-GB" dirty="0"/>
              <a:t>One final quote</a:t>
            </a:r>
          </a:p>
        </p:txBody>
      </p:sp>
      <p:sp>
        <p:nvSpPr>
          <p:cNvPr id="3" name="Content Placeholder 2">
            <a:extLst>
              <a:ext uri="{FF2B5EF4-FFF2-40B4-BE49-F238E27FC236}">
                <a16:creationId xmlns:a16="http://schemas.microsoft.com/office/drawing/2014/main" id="{D7CE5BAB-B988-4512-BF2F-4B714058884D}"/>
              </a:ext>
            </a:extLst>
          </p:cNvPr>
          <p:cNvSpPr>
            <a:spLocks noGrp="1"/>
          </p:cNvSpPr>
          <p:nvPr>
            <p:ph idx="1"/>
          </p:nvPr>
        </p:nvSpPr>
        <p:spPr/>
        <p:txBody>
          <a:bodyPr>
            <a:normAutofit/>
          </a:bodyPr>
          <a:lstStyle/>
          <a:p>
            <a:endParaRPr lang="en-GB" sz="2400" dirty="0"/>
          </a:p>
          <a:p>
            <a:endParaRPr lang="en-GB" sz="2400" dirty="0"/>
          </a:p>
          <a:p>
            <a:r>
              <a:rPr lang="en-GB" sz="2400" dirty="0"/>
              <a:t>‘It is hoped that people will have sufficient support to feel that they have not been forgotten once the patient had died and appreciate the small gestures of compassion as they enter and journey through their bereavement’ , (Whitehead et al., 2011)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55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C87A3-80E3-433E-85DB-6FC6499620CC}"/>
              </a:ext>
            </a:extLst>
          </p:cNvPr>
          <p:cNvSpPr>
            <a:spLocks noGrp="1"/>
          </p:cNvSpPr>
          <p:nvPr>
            <p:ph type="title"/>
          </p:nvPr>
        </p:nvSpPr>
        <p:spPr/>
        <p:txBody>
          <a:bodyPr/>
          <a:lstStyle/>
          <a:p>
            <a:r>
              <a:rPr lang="en-GB" dirty="0"/>
              <a:t>Our Pioneer Dame Cicely Saunders </a:t>
            </a:r>
          </a:p>
        </p:txBody>
      </p:sp>
      <p:sp>
        <p:nvSpPr>
          <p:cNvPr id="3" name="Content Placeholder 2">
            <a:extLst>
              <a:ext uri="{FF2B5EF4-FFF2-40B4-BE49-F238E27FC236}">
                <a16:creationId xmlns:a16="http://schemas.microsoft.com/office/drawing/2014/main" id="{F8FE7E09-A921-4188-BB6F-021ED5C5AFE5}"/>
              </a:ext>
            </a:extLst>
          </p:cNvPr>
          <p:cNvSpPr>
            <a:spLocks noGrp="1"/>
          </p:cNvSpPr>
          <p:nvPr>
            <p:ph idx="1"/>
          </p:nvPr>
        </p:nvSpPr>
        <p:spPr/>
        <p:txBody>
          <a:bodyPr/>
          <a:lstStyle/>
          <a:p>
            <a:endParaRPr lang="en-GB" dirty="0"/>
          </a:p>
          <a:p>
            <a:pPr marL="0" indent="0" algn="ctr">
              <a:buNone/>
            </a:pPr>
            <a:endParaRPr lang="en-GB" dirty="0"/>
          </a:p>
          <a:p>
            <a:pPr marL="0" indent="0" algn="ctr">
              <a:buNone/>
            </a:pPr>
            <a:r>
              <a:rPr lang="en-GB" i="1" dirty="0"/>
              <a:t>‘</a:t>
            </a:r>
            <a:r>
              <a:rPr lang="en-GB" sz="2400" i="1" dirty="0"/>
              <a:t>Bereavement care is considered as important as the support received  through the end stages of a person’s life and the memories of this time are crucial in how the carer will cope in bereavement’ (Saunders, 1984)</a:t>
            </a:r>
            <a:r>
              <a:rPr lang="en-GB" sz="2400" dirty="0"/>
              <a:t>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832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GB"/>
              <a:t>Acknowledgements</a:t>
            </a:r>
            <a:endParaRPr lang="en-GB" dirty="0"/>
          </a:p>
        </p:txBody>
      </p:sp>
      <p:sp>
        <p:nvSpPr>
          <p:cNvPr id="3" name="Content Placeholder 2"/>
          <p:cNvSpPr>
            <a:spLocks noGrp="1"/>
          </p:cNvSpPr>
          <p:nvPr>
            <p:ph idx="1"/>
          </p:nvPr>
        </p:nvSpPr>
        <p:spPr>
          <a:xfrm>
            <a:off x="1097280" y="1845734"/>
            <a:ext cx="10058400" cy="4023360"/>
          </a:xfrm>
        </p:spPr>
        <p:txBody>
          <a:bodyPr/>
          <a:lstStyle/>
          <a:p>
            <a:r>
              <a:rPr lang="en-GB" dirty="0"/>
              <a:t>Please can I thank all the MND team for supporting this project </a:t>
            </a:r>
          </a:p>
          <a:p>
            <a:r>
              <a:rPr lang="en-GB" dirty="0"/>
              <a:t>Pauline Callagher</a:t>
            </a:r>
          </a:p>
          <a:p>
            <a:r>
              <a:rPr lang="en-GB" dirty="0"/>
              <a:t>Julie Sala</a:t>
            </a:r>
          </a:p>
          <a:p>
            <a:r>
              <a:rPr lang="en-GB" dirty="0"/>
              <a:t>Rebecca Hesketh</a:t>
            </a:r>
          </a:p>
          <a:p>
            <a:r>
              <a:rPr lang="en-GB" dirty="0"/>
              <a:t>Robert Addison-Jones</a:t>
            </a:r>
          </a:p>
          <a:p>
            <a:r>
              <a:rPr lang="en-GB" dirty="0"/>
              <a:t>Professor Chhetri</a:t>
            </a:r>
          </a:p>
          <a:p>
            <a:r>
              <a:rPr lang="en-GB" dirty="0"/>
              <a:t>Rebecca Smith </a:t>
            </a:r>
          </a:p>
          <a:p>
            <a:r>
              <a:rPr lang="en-GB" dirty="0"/>
              <a:t>Joyce Gardham </a:t>
            </a:r>
          </a:p>
        </p:txBody>
      </p:sp>
      <p:pic>
        <p:nvPicPr>
          <p:cNvPr id="4" name="Picture 2">
            <a:extLst>
              <a:ext uri="{FF2B5EF4-FFF2-40B4-BE49-F238E27FC236}">
                <a16:creationId xmlns:a16="http://schemas.microsoft.com/office/drawing/2014/main" id="{658889EB-130B-4274-9459-6BCF5576D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398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 Contact Details </a:t>
            </a:r>
          </a:p>
        </p:txBody>
      </p:sp>
      <p:sp>
        <p:nvSpPr>
          <p:cNvPr id="3" name="Content Placeholder 2"/>
          <p:cNvSpPr>
            <a:spLocks noGrp="1"/>
          </p:cNvSpPr>
          <p:nvPr>
            <p:ph idx="1"/>
          </p:nvPr>
        </p:nvSpPr>
        <p:spPr/>
        <p:txBody>
          <a:bodyPr/>
          <a:lstStyle/>
          <a:p>
            <a:r>
              <a:rPr lang="en-GB" dirty="0"/>
              <a:t>Wendy Bennett</a:t>
            </a:r>
          </a:p>
          <a:p>
            <a:r>
              <a:rPr lang="en-GB"/>
              <a:t>Lancashire </a:t>
            </a:r>
            <a:r>
              <a:rPr lang="en-GB" dirty="0"/>
              <a:t>Teaching hospitals NHS Trust</a:t>
            </a:r>
          </a:p>
          <a:p>
            <a:r>
              <a:rPr lang="en-GB" dirty="0" err="1"/>
              <a:t>Sharoe</a:t>
            </a:r>
            <a:r>
              <a:rPr lang="en-GB" dirty="0"/>
              <a:t> Green Lane</a:t>
            </a:r>
          </a:p>
          <a:p>
            <a:r>
              <a:rPr lang="en-GB" dirty="0"/>
              <a:t>Fulwood</a:t>
            </a:r>
          </a:p>
          <a:p>
            <a:r>
              <a:rPr lang="en-GB" dirty="0"/>
              <a:t>Preston</a:t>
            </a:r>
          </a:p>
          <a:p>
            <a:r>
              <a:rPr lang="en-GB" dirty="0"/>
              <a:t>PR2 9HT</a:t>
            </a:r>
          </a:p>
          <a:p>
            <a:endParaRPr lang="en-GB" dirty="0"/>
          </a:p>
          <a:p>
            <a:r>
              <a:rPr lang="en-GB" dirty="0">
                <a:hlinkClick r:id="rId2"/>
              </a:rPr>
              <a:t>Wendy.bennett@lthtr.nhs.uk</a:t>
            </a:r>
            <a:endParaRPr lang="en-GB" dirty="0"/>
          </a:p>
          <a:p>
            <a:endParaRPr lang="en-GB" dirty="0"/>
          </a:p>
        </p:txBody>
      </p:sp>
      <p:pic>
        <p:nvPicPr>
          <p:cNvPr id="4" name="Picture 2">
            <a:extLst>
              <a:ext uri="{FF2B5EF4-FFF2-40B4-BE49-F238E27FC236}">
                <a16:creationId xmlns:a16="http://schemas.microsoft.com/office/drawing/2014/main" id="{78F80ABE-B3C1-44E4-8DB1-8A2437188C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5421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Content Placeholder 2054">
            <a:extLst>
              <a:ext uri="{FF2B5EF4-FFF2-40B4-BE49-F238E27FC236}">
                <a16:creationId xmlns:a16="http://schemas.microsoft.com/office/drawing/2014/main" id="{1D9CFBC9-18D9-48CC-B5D0-F259A20D0FF5}"/>
              </a:ext>
            </a:extLst>
          </p:cNvPr>
          <p:cNvSpPr>
            <a:spLocks noGrp="1"/>
          </p:cNvSpPr>
          <p:nvPr>
            <p:ph idx="1"/>
          </p:nvPr>
        </p:nvSpPr>
        <p:spPr>
          <a:xfrm>
            <a:off x="6090574" y="2421682"/>
            <a:ext cx="4977578" cy="3639289"/>
          </a:xfrm>
        </p:spPr>
        <p:txBody>
          <a:bodyPr anchor="ctr">
            <a:normAutofit/>
          </a:bodyPr>
          <a:lstStyle/>
          <a:p>
            <a:pPr marL="0" indent="0" algn="ctr">
              <a:buNone/>
            </a:pPr>
            <a:r>
              <a:rPr lang="en-US" sz="3200" dirty="0">
                <a:solidFill>
                  <a:srgbClr val="000000"/>
                </a:solidFill>
                <a:latin typeface="Lucida Calligraphy" panose="03010101010101010101" pitchFamily="66" charset="0"/>
              </a:rPr>
              <a:t>Thank you for listening</a:t>
            </a:r>
          </a:p>
          <a:p>
            <a:pPr marL="0" indent="0" algn="ctr">
              <a:buNone/>
            </a:pPr>
            <a:endParaRPr lang="en-US" sz="3200" dirty="0">
              <a:solidFill>
                <a:srgbClr val="000000"/>
              </a:solidFill>
              <a:latin typeface="Lucida Calligraphy" panose="03010101010101010101" pitchFamily="66" charset="0"/>
            </a:endParaRPr>
          </a:p>
          <a:p>
            <a:pPr marL="0" indent="0" algn="ctr">
              <a:buNone/>
            </a:pPr>
            <a:r>
              <a:rPr lang="en-US" sz="3200" dirty="0">
                <a:solidFill>
                  <a:srgbClr val="000000"/>
                </a:solidFill>
                <a:latin typeface="Lucida Calligraphy" panose="03010101010101010101" pitchFamily="66" charset="0"/>
              </a:rPr>
              <a:t>Any questions? </a:t>
            </a:r>
          </a:p>
          <a:p>
            <a:pPr marL="0" indent="0">
              <a:buNone/>
            </a:pPr>
            <a:endParaRPr lang="en-US" sz="2000" dirty="0">
              <a:solidFill>
                <a:srgbClr val="000000"/>
              </a:solidFill>
            </a:endParaRPr>
          </a:p>
        </p:txBody>
      </p:sp>
      <p:pic>
        <p:nvPicPr>
          <p:cNvPr id="2053" name="Picture 2" descr="Image result for forget me not flowers">
            <a:extLst>
              <a:ext uri="{FF2B5EF4-FFF2-40B4-BE49-F238E27FC236}">
                <a16:creationId xmlns:a16="http://schemas.microsoft.com/office/drawing/2014/main" id="{83639F4E-8AE6-4981-A400-9C576121095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5071" r="1" b="11114"/>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31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71729" y="289991"/>
            <a:ext cx="10058400" cy="1450757"/>
          </a:xfrm>
        </p:spPr>
        <p:txBody>
          <a:bodyPr>
            <a:normAutofit/>
          </a:bodyPr>
          <a:lstStyle/>
          <a:p>
            <a:r>
              <a:rPr lang="en-GB" altLang="en-US" dirty="0"/>
              <a:t>Hospice clinics have been introduced in Lancashire and South Cumbria</a:t>
            </a:r>
            <a:endParaRPr lang="en-US" altLang="en-US" dirty="0"/>
          </a:p>
        </p:txBody>
      </p:sp>
      <p:sp>
        <p:nvSpPr>
          <p:cNvPr id="81923" name="Rectangle 3"/>
          <p:cNvSpPr>
            <a:spLocks noGrp="1" noChangeArrowheads="1"/>
          </p:cNvSpPr>
          <p:nvPr>
            <p:ph idx="1"/>
          </p:nvPr>
        </p:nvSpPr>
        <p:spPr>
          <a:xfrm>
            <a:off x="353123" y="1600199"/>
            <a:ext cx="6830484" cy="4530725"/>
          </a:xfrm>
        </p:spPr>
        <p:txBody>
          <a:bodyPr/>
          <a:lstStyle/>
          <a:p>
            <a:pPr>
              <a:lnSpc>
                <a:spcPct val="90000"/>
              </a:lnSpc>
              <a:buClr>
                <a:srgbClr val="FFFF00"/>
              </a:buClr>
              <a:buFont typeface="Wingdings" pitchFamily="2" charset="2"/>
              <a:buChar char="v"/>
            </a:pPr>
            <a:endParaRPr lang="en-GB" altLang="en-US" sz="2600" dirty="0"/>
          </a:p>
          <a:p>
            <a:pPr>
              <a:lnSpc>
                <a:spcPct val="90000"/>
              </a:lnSpc>
              <a:buClrTx/>
              <a:buFont typeface="Arial" panose="020B0604020202020204" pitchFamily="34" charset="0"/>
              <a:buChar char="•"/>
            </a:pPr>
            <a:r>
              <a:rPr lang="en-GB" altLang="en-US" sz="2600" dirty="0"/>
              <a:t>Lancashire and South Cumbria: 1.6 million residents. Both Rural and urban areas</a:t>
            </a:r>
          </a:p>
          <a:p>
            <a:pPr>
              <a:lnSpc>
                <a:spcPct val="90000"/>
              </a:lnSpc>
              <a:buClrTx/>
              <a:buFont typeface="Arial" panose="020B0604020202020204" pitchFamily="34" charset="0"/>
              <a:buChar char="•"/>
            </a:pPr>
            <a:r>
              <a:rPr lang="en-GB" altLang="en-US" sz="2600" dirty="0"/>
              <a:t>Work with Neurologist but we  are a nurse led service working closely with palliative care teams</a:t>
            </a:r>
          </a:p>
          <a:p>
            <a:pPr>
              <a:lnSpc>
                <a:spcPct val="90000"/>
              </a:lnSpc>
              <a:buClrTx/>
              <a:buFont typeface="Arial" panose="020B0604020202020204" pitchFamily="34" charset="0"/>
              <a:buChar char="•"/>
            </a:pPr>
            <a:r>
              <a:rPr lang="en-GB" altLang="en-US" sz="2600" dirty="0"/>
              <a:t>Nurse-led clinics on a 3 monthly basis in the 6 Hospices in our Region</a:t>
            </a:r>
            <a:endParaRPr lang="en-US" altLang="en-US" sz="2600" dirty="0"/>
          </a:p>
          <a:p>
            <a:pPr>
              <a:lnSpc>
                <a:spcPct val="90000"/>
              </a:lnSpc>
              <a:buClrTx/>
              <a:buFont typeface="Arial" panose="020B0604020202020204" pitchFamily="34" charset="0"/>
              <a:buChar char="•"/>
            </a:pPr>
            <a:r>
              <a:rPr lang="en-US" altLang="en-US" sz="2600" dirty="0"/>
              <a:t>Once patients unable to attend clinic the MND team arrange home visits until their death. </a:t>
            </a:r>
            <a:endParaRPr lang="en-GB" altLang="en-US" sz="26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734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C:\Users\wendx023\AppData\Local\Microsoft\Windows\Temporary Internet Files\Content.Outlook\NWLKKWTH\MND Map@2x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168" y="1015369"/>
            <a:ext cx="4926792" cy="482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24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5894"/>
            <a:ext cx="10515600" cy="795459"/>
          </a:xfrm>
        </p:spPr>
        <p:txBody>
          <a:bodyPr>
            <a:normAutofit fontScale="90000"/>
          </a:bodyPr>
          <a:lstStyle/>
          <a:p>
            <a:r>
              <a:rPr lang="en-GB" dirty="0"/>
              <a:t>What the Nice Guidelines say about Bereavement support. </a:t>
            </a:r>
          </a:p>
        </p:txBody>
      </p:sp>
      <p:sp>
        <p:nvSpPr>
          <p:cNvPr id="3" name="Content Placeholder 2"/>
          <p:cNvSpPr>
            <a:spLocks noGrp="1"/>
          </p:cNvSpPr>
          <p:nvPr>
            <p:ph idx="1"/>
          </p:nvPr>
        </p:nvSpPr>
        <p:spPr>
          <a:xfrm>
            <a:off x="669072" y="1806497"/>
            <a:ext cx="10515601" cy="4560849"/>
          </a:xfrm>
        </p:spPr>
        <p:txBody>
          <a:bodyPr>
            <a:normAutofit fontScale="85000" lnSpcReduction="20000"/>
          </a:bodyPr>
          <a:lstStyle/>
          <a:p>
            <a:pPr algn="just"/>
            <a:r>
              <a:rPr lang="en-GB" sz="2800" dirty="0"/>
              <a:t>The National Institute for Care Excellence (NICE) guidelines for End of Life Care state that the needs of caregivers and family must be met during and after the patient’s death (statement 14, NICE, 2017)</a:t>
            </a:r>
          </a:p>
          <a:p>
            <a:endParaRPr lang="en-GB" sz="2800" dirty="0"/>
          </a:p>
          <a:p>
            <a:pPr algn="just"/>
            <a:r>
              <a:rPr lang="en-GB" sz="2800" dirty="0"/>
              <a:t>NICE recommends bereavement support may be not be limited to immediately after death, but may be required on a longer-term basis and, in some cases, may begin before death.</a:t>
            </a:r>
          </a:p>
          <a:p>
            <a:pPr algn="just"/>
            <a:endParaRPr lang="en-GB" sz="2800" dirty="0"/>
          </a:p>
          <a:p>
            <a:pPr algn="just"/>
            <a:r>
              <a:rPr lang="en-GB" sz="2800" dirty="0"/>
              <a:t>Research suggests that continuing emotional support from valued and trusted professionals who were involved in the care or treatment of the patient immediately prior to death can be can be beneficial for bereaved carers (</a:t>
            </a:r>
            <a:r>
              <a:rPr lang="en-GB" sz="2800" dirty="0" err="1"/>
              <a:t>Aoun</a:t>
            </a:r>
            <a:r>
              <a:rPr lang="en-GB" sz="2800" dirty="0"/>
              <a:t>, Connors, </a:t>
            </a:r>
            <a:r>
              <a:rPr lang="en-GB" sz="2800" dirty="0" err="1"/>
              <a:t>Pridis</a:t>
            </a:r>
            <a:r>
              <a:rPr lang="en-GB" sz="2800" dirty="0"/>
              <a:t>, Breen, &amp; Collier, 2011)</a:t>
            </a:r>
          </a:p>
          <a:p>
            <a:r>
              <a:rPr lang="en-GB" sz="2800" i="1" dirty="0"/>
              <a:t>“there was a whole army of people …. And then it’s just up to you…”</a:t>
            </a:r>
            <a:endParaRPr lang="en-GB" sz="2800" dirty="0"/>
          </a:p>
          <a:p>
            <a:endParaRPr lang="en-GB"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562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we need to organise care in bereavement?</a:t>
            </a:r>
          </a:p>
        </p:txBody>
      </p:sp>
      <p:sp>
        <p:nvSpPr>
          <p:cNvPr id="3" name="Content Placeholder 2"/>
          <p:cNvSpPr>
            <a:spLocks noGrp="1"/>
          </p:cNvSpPr>
          <p:nvPr>
            <p:ph idx="1"/>
          </p:nvPr>
        </p:nvSpPr>
        <p:spPr/>
        <p:txBody>
          <a:bodyPr/>
          <a:lstStyle/>
          <a:p>
            <a:pPr algn="just"/>
            <a:r>
              <a:rPr lang="en-GB" sz="2400" dirty="0"/>
              <a:t>In 2016 the MND Association published a report in response to the government’s call for evidence on improving support for carers. One aspect of this was about the lack of bereavement support for carers: for example, one carer is cited as saying </a:t>
            </a:r>
            <a:r>
              <a:rPr lang="en-GB" sz="2400" b="1" dirty="0"/>
              <a:t>“</a:t>
            </a:r>
            <a:r>
              <a:rPr lang="en-GB" sz="2400" b="1" i="1" dirty="0"/>
              <a:t>I was dropped …..”</a:t>
            </a:r>
            <a:r>
              <a:rPr lang="en-GB" sz="2400" b="1" dirty="0"/>
              <a:t> </a:t>
            </a:r>
            <a:r>
              <a:rPr lang="en-GB" sz="2400" dirty="0"/>
              <a:t>after the person with MND had died.</a:t>
            </a:r>
            <a:r>
              <a:rPr lang="en-GB" sz="2400" i="1" dirty="0"/>
              <a:t> Another comment was “</a:t>
            </a:r>
            <a:r>
              <a:rPr lang="en-GB" sz="2400" b="1" i="1" dirty="0"/>
              <a:t>When they’re alive you are standing on a cliff edge. Where do you go after?”</a:t>
            </a:r>
          </a:p>
          <a:p>
            <a:pPr algn="just"/>
            <a:endParaRPr lang="en-GB" sz="2400" dirty="0"/>
          </a:p>
          <a:p>
            <a:pPr marL="0" indent="0" algn="just">
              <a:buNone/>
            </a:pPr>
            <a:r>
              <a:rPr lang="en-GB" sz="2400" dirty="0"/>
              <a:t>This report indicated that support was either not there, too late or was extremely limited (The MNDA, 2016). </a:t>
            </a:r>
          </a:p>
          <a:p>
            <a:pPr lvl="8"/>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0385"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073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CD4994-6271-4FF2-91A8-1480E05218D3}"/>
              </a:ext>
            </a:extLst>
          </p:cNvPr>
          <p:cNvSpPr>
            <a:spLocks noGrp="1"/>
          </p:cNvSpPr>
          <p:nvPr>
            <p:ph idx="1"/>
          </p:nvPr>
        </p:nvSpPr>
        <p:spPr/>
        <p:txBody>
          <a:bodyPr>
            <a:normAutofit/>
          </a:bodyPr>
          <a:lstStyle/>
          <a:p>
            <a:pPr algn="just"/>
            <a:r>
              <a:rPr lang="en-GB" sz="2400" dirty="0"/>
              <a:t>Whitehead et al. (2011) recognise that carers who have been in a situation of caring for people with MND are often left exhausted physically and mentally and have disregarded their own health for the sake of their loved one. </a:t>
            </a:r>
          </a:p>
          <a:p>
            <a:pPr algn="just"/>
            <a:endParaRPr lang="en-GB" sz="2400" dirty="0"/>
          </a:p>
          <a:p>
            <a:pPr algn="just"/>
            <a:r>
              <a:rPr lang="en-GB" sz="2400" dirty="0" err="1"/>
              <a:t>Aoun</a:t>
            </a:r>
            <a:r>
              <a:rPr lang="en-GB" sz="2400" dirty="0"/>
              <a:t> et al. (2012) agrees and found MND family carers had little regard for their personal needs such as sleep or recreational activities. These carers often entered bereavement physically and emotionally exhausted</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9370" y="5445367"/>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23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first 3 months of our bereavement support service</a:t>
            </a:r>
          </a:p>
        </p:txBody>
      </p:sp>
      <p:sp>
        <p:nvSpPr>
          <p:cNvPr id="3" name="Content Placeholder 2"/>
          <p:cNvSpPr>
            <a:spLocks noGrp="1"/>
          </p:cNvSpPr>
          <p:nvPr>
            <p:ph sz="half" idx="1"/>
          </p:nvPr>
        </p:nvSpPr>
        <p:spPr/>
        <p:txBody>
          <a:bodyPr>
            <a:normAutofit/>
          </a:bodyPr>
          <a:lstStyle/>
          <a:p>
            <a:pPr algn="just"/>
            <a:r>
              <a:rPr lang="en-GB" sz="2400" dirty="0"/>
              <a:t>The MND team follow up after death with a phone call and a visit if possible.</a:t>
            </a:r>
          </a:p>
          <a:p>
            <a:pPr algn="just"/>
            <a:r>
              <a:rPr lang="en-GB" sz="2400" dirty="0"/>
              <a:t>A Sympathy card is sent out within one  week of bereavement</a:t>
            </a:r>
          </a:p>
          <a:p>
            <a:pPr algn="just"/>
            <a:r>
              <a:rPr lang="en-GB" sz="2400" dirty="0"/>
              <a:t>After 6-8 weeks post bereavement a card and poem are sent to the next of kin</a:t>
            </a:r>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358229" y="2124292"/>
            <a:ext cx="4657143" cy="34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5372"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20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Bereavement support on first anniversary of death </a:t>
            </a:r>
          </a:p>
        </p:txBody>
      </p:sp>
      <p:sp>
        <p:nvSpPr>
          <p:cNvPr id="3" name="Content Placeholder 2"/>
          <p:cNvSpPr>
            <a:spLocks noGrp="1"/>
          </p:cNvSpPr>
          <p:nvPr>
            <p:ph sz="half" idx="1"/>
          </p:nvPr>
        </p:nvSpPr>
        <p:spPr>
          <a:xfrm>
            <a:off x="838200" y="1652954"/>
            <a:ext cx="5181600" cy="4524009"/>
          </a:xfrm>
        </p:spPr>
        <p:txBody>
          <a:bodyPr>
            <a:normAutofit/>
          </a:bodyPr>
          <a:lstStyle/>
          <a:p>
            <a:pPr algn="just"/>
            <a:endParaRPr lang="en-GB" sz="2400" dirty="0"/>
          </a:p>
          <a:p>
            <a:pPr algn="just"/>
            <a:r>
              <a:rPr lang="en-GB" sz="2400" dirty="0"/>
              <a:t>Just before the 12 month anniversary another card is sent with hand written words and another poem.</a:t>
            </a:r>
          </a:p>
          <a:p>
            <a:pPr algn="just"/>
            <a:r>
              <a:rPr lang="en-GB" sz="2400" dirty="0"/>
              <a:t>After this card we often receive an email or phone call to thank the team. </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259168" y="1963539"/>
            <a:ext cx="4657143" cy="34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5372" y="5656385"/>
            <a:ext cx="1201615" cy="120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491582"/>
      </p:ext>
    </p:extLst>
  </p:cSld>
  <p:clrMapOvr>
    <a:masterClrMapping/>
  </p:clrMapOvr>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1226</TotalTime>
  <Words>1426</Words>
  <Application>Microsoft Office PowerPoint</Application>
  <PresentationFormat>Widescreen</PresentationFormat>
  <Paragraphs>112</Paragraphs>
  <Slides>32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 DECODE</vt:lpstr>
      <vt:lpstr>Arial</vt:lpstr>
      <vt:lpstr>Arial Unicode MS</vt:lpstr>
      <vt:lpstr>Calibri</vt:lpstr>
      <vt:lpstr>Calibri Light</vt:lpstr>
      <vt:lpstr>Lucida Calligraphy</vt:lpstr>
      <vt:lpstr>Wingdings</vt:lpstr>
      <vt:lpstr>Retrospect</vt:lpstr>
      <vt:lpstr>Office Theme</vt:lpstr>
      <vt:lpstr>     ‘  ‘A time to remember’    A practical framework to support families who have been bereaved.    </vt:lpstr>
      <vt:lpstr>Aims of this presentation</vt:lpstr>
      <vt:lpstr>Our Pioneer Dame Cicely Saunders </vt:lpstr>
      <vt:lpstr>Hospice clinics have been introduced in Lancashire and South Cumbria</vt:lpstr>
      <vt:lpstr>What the Nice Guidelines say about Bereavement support. </vt:lpstr>
      <vt:lpstr>Why do we need to organise care in bereavement?</vt:lpstr>
      <vt:lpstr>PowerPoint Presentation</vt:lpstr>
      <vt:lpstr>The first 3 months of our bereavement support service</vt:lpstr>
      <vt:lpstr>Bereavement support on first anniversary of death </vt:lpstr>
      <vt:lpstr>Research to support  our bereavement support </vt:lpstr>
      <vt:lpstr>Comments from the families about our bereavement support service</vt:lpstr>
      <vt:lpstr>More comments </vt:lpstr>
      <vt:lpstr>   Our annual memorial service </vt:lpstr>
      <vt:lpstr>PowerPoint Presentation</vt:lpstr>
      <vt:lpstr>The order of service </vt:lpstr>
      <vt:lpstr>‘A time to remember’ </vt:lpstr>
      <vt:lpstr>PowerPoint Presentation</vt:lpstr>
      <vt:lpstr>PowerPoint Presentation</vt:lpstr>
      <vt:lpstr>PowerPoint Presentation</vt:lpstr>
      <vt:lpstr>PowerPoint Presentation</vt:lpstr>
      <vt:lpstr>PowerPoint Presentation</vt:lpstr>
      <vt:lpstr>One plant pot</vt:lpstr>
      <vt:lpstr>90 more plant pots!</vt:lpstr>
      <vt:lpstr>Book of Remembrance</vt:lpstr>
      <vt:lpstr>cakes</vt:lpstr>
      <vt:lpstr>Why do people come to  ‘A time to Remember’ </vt:lpstr>
      <vt:lpstr>Support groups- Are these a way forward?</vt:lpstr>
      <vt:lpstr>Limitations to the bereavement support  </vt:lpstr>
      <vt:lpstr>One final quote</vt:lpstr>
      <vt:lpstr>Acknowledgements</vt:lpstr>
      <vt:lpstr>My Contact Details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time to remember’  A framework of bereavement support for people who’s lives have been touched by MND</dc:title>
  <dc:creator>Family</dc:creator>
  <cp:lastModifiedBy>Amanda Bourne</cp:lastModifiedBy>
  <cp:revision>61</cp:revision>
  <dcterms:created xsi:type="dcterms:W3CDTF">2018-10-19T14:03:46Z</dcterms:created>
  <dcterms:modified xsi:type="dcterms:W3CDTF">2018-11-26T16:22:29Z</dcterms:modified>
</cp:coreProperties>
</file>