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0" r:id="rId2"/>
    <p:sldId id="307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7" r:id="rId18"/>
    <p:sldId id="348" r:id="rId19"/>
    <p:sldId id="343" r:id="rId20"/>
    <p:sldId id="341" r:id="rId21"/>
    <p:sldId id="344" r:id="rId22"/>
    <p:sldId id="352" r:id="rId23"/>
    <p:sldId id="349" r:id="rId24"/>
    <p:sldId id="350" r:id="rId25"/>
    <p:sldId id="346" r:id="rId26"/>
    <p:sldId id="345" r:id="rId27"/>
    <p:sldId id="353" r:id="rId28"/>
    <p:sldId id="351" r:id="rId29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8F8F8"/>
    <a:srgbClr val="0000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8" autoAdjust="0"/>
    <p:restoredTop sz="93818" autoAdjust="0"/>
  </p:normalViewPr>
  <p:slideViewPr>
    <p:cSldViewPr>
      <p:cViewPr varScale="1">
        <p:scale>
          <a:sx n="100" d="100"/>
          <a:sy n="100" d="100"/>
        </p:scale>
        <p:origin x="61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9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7" tIns="47604" rIns="95207" bIns="476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0"/>
            <a:ext cx="2972098" cy="49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7" tIns="47604" rIns="95207" bIns="476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773"/>
            <a:ext cx="2972098" cy="49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7" tIns="47604" rIns="95207" bIns="4760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9445773"/>
            <a:ext cx="2972098" cy="49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7" tIns="47604" rIns="95207" bIns="476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B585766D-C2D5-4362-BF49-34CB9B498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506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9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1" tIns="48505" rIns="97011" bIns="48505" numCol="1" anchor="t" anchorCtr="0" compatLnSpc="1">
            <a:prstTxWarp prst="textNoShape">
              <a:avLst/>
            </a:prstTxWarp>
          </a:bodyPr>
          <a:lstStyle>
            <a:lvl1pPr defTabSz="970256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0"/>
            <a:ext cx="2972098" cy="49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1" tIns="48505" rIns="97011" bIns="48505" numCol="1" anchor="t" anchorCtr="0" compatLnSpc="1">
            <a:prstTxWarp prst="textNoShape">
              <a:avLst/>
            </a:prstTxWarp>
          </a:bodyPr>
          <a:lstStyle>
            <a:lvl1pPr algn="r" defTabSz="970256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2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724532"/>
            <a:ext cx="5485805" cy="447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1" tIns="48505" rIns="97011" bIns="48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418"/>
            <a:ext cx="2972098" cy="49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1" tIns="48505" rIns="97011" bIns="48505" numCol="1" anchor="b" anchorCtr="0" compatLnSpc="1">
            <a:prstTxWarp prst="textNoShape">
              <a:avLst/>
            </a:prstTxWarp>
          </a:bodyPr>
          <a:lstStyle>
            <a:lvl1pPr defTabSz="970256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9447418"/>
            <a:ext cx="2972098" cy="49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11" tIns="48505" rIns="97011" bIns="48505" numCol="1" anchor="b" anchorCtr="0" compatLnSpc="1">
            <a:prstTxWarp prst="textNoShape">
              <a:avLst/>
            </a:prstTxWarp>
          </a:bodyPr>
          <a:lstStyle>
            <a:lvl1pPr algn="r" defTabSz="969963" eaLnBrk="1" hangingPunct="1">
              <a:defRPr sz="1400" b="0"/>
            </a:lvl1pPr>
          </a:lstStyle>
          <a:p>
            <a:pPr>
              <a:defRPr/>
            </a:pPr>
            <a:fld id="{C58226AE-2A4E-41C5-BEB0-1D4E9D553B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001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4C038F-527F-4A1E-8F82-49FDB75FDF77}" type="slidenum">
              <a:rPr lang="en-US" altLang="en-US" sz="1400" smtClean="0"/>
              <a:pPr>
                <a:spcBef>
                  <a:spcPct val="0"/>
                </a:spcBef>
              </a:pPr>
              <a:t>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45219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10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36469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11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64643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12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18228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49704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14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66295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15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84766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16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46447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17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52962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18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82520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19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9237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00645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20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64403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21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63749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22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60750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23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99157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24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08848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25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8527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26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66930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27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6007312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28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316251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49584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23009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278645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23166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006918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249713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Confidential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5ED74-11E4-400A-8739-CC244B5E74C6}" type="slidenum">
              <a:rPr lang="en-US" altLang="en-US" sz="1400" smtClean="0"/>
              <a:pPr>
                <a:spcBef>
                  <a:spcPct val="0"/>
                </a:spcBef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06502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2D7B3-4583-485D-B8D5-7034857AD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6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6034-65EA-48C2-A765-3A56906CF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36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96641-EDA7-42FA-A592-A0FDB4FA5F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835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5F74E-9411-4D18-A808-9AA142A90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60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E889-0E10-4FEE-A1FB-47411F1F1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00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F2009-B626-4347-89EE-F0A4F1DCD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34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4917-B94A-49FD-8ED0-3DEAD3510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56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335F-799F-45CB-AF85-0C14559D1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88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2C3DF-D634-4343-8C2A-6351D21EB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27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0418-9843-40F7-B5EC-1250A40A0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41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3332E-4CAB-492B-9A07-723968A68B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02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BB771-515A-46DD-9412-AE1782A05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54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96C5B6A5-3CAC-4168-A0E1-2D3C807E1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illian.craig3@nhs.ne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91200" y="5105400"/>
            <a:ext cx="312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>
                <a:solidFill>
                  <a:srgbClr val="364993"/>
                </a:solidFill>
                <a:latin typeface="+mn-lt"/>
                <a:cs typeface="Arial" charset="0"/>
              </a:rPr>
              <a:t>Gill Craig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>
                <a:solidFill>
                  <a:srgbClr val="364993"/>
                </a:solidFill>
                <a:latin typeface="+mn-lt"/>
                <a:cs typeface="Arial" charset="0"/>
              </a:rPr>
              <a:t>Specialist Nurse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>
                <a:solidFill>
                  <a:srgbClr val="364993"/>
                </a:solidFill>
                <a:latin typeface="+mn-lt"/>
                <a:cs typeface="Arial" charset="0"/>
              </a:rPr>
              <a:t>MND</a:t>
            </a:r>
            <a:endParaRPr lang="en-GB" sz="1200" kern="0" dirty="0">
              <a:solidFill>
                <a:srgbClr val="364993"/>
              </a:solidFill>
              <a:latin typeface="+mn-lt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2860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kern="0" dirty="0">
                <a:solidFill>
                  <a:srgbClr val="364993"/>
                </a:solidFill>
                <a:latin typeface="+mn-lt"/>
                <a:cs typeface="Arial" charset="0"/>
              </a:rPr>
              <a:t>The Use of Cannabis Extract Spray (Sativex) in ALS/MND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073" y="0"/>
            <a:ext cx="1447800" cy="134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812081"/>
            <a:ext cx="1791554" cy="683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9599" y="360926"/>
            <a:ext cx="5785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kern="0" dirty="0">
                <a:solidFill>
                  <a:srgbClr val="364993"/>
                </a:solidFill>
                <a:latin typeface="+mn-lt"/>
                <a:cs typeface="Arial" charset="0"/>
              </a:rPr>
              <a:t>NHS Tayside</a:t>
            </a:r>
            <a:endParaRPr lang="en-GB" sz="44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598" y="1246535"/>
            <a:ext cx="7479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NHS Tayside is one of 14 health boards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434" y="3549499"/>
            <a:ext cx="4126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Combined population of 416,090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9598" y="1976365"/>
            <a:ext cx="81441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Operates across 4 boundaries within an area of  3000 square miles – Dundee City, Angus, NE Fife and Perth &amp; Kinross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090" y="3434849"/>
            <a:ext cx="4569765" cy="28341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598" y="4634855"/>
            <a:ext cx="3953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Tayside has 57 patients living with MND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4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3118" y="423624"/>
            <a:ext cx="5785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kern="0" dirty="0">
                <a:solidFill>
                  <a:srgbClr val="364993"/>
                </a:solidFill>
                <a:latin typeface="+mn-lt"/>
                <a:cs typeface="Arial" charset="0"/>
              </a:rPr>
              <a:t>NHS Tayside Team</a:t>
            </a:r>
            <a:endParaRPr lang="en-GB" sz="44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117" y="3559059"/>
            <a:ext cx="6889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5 x Consultant Neurologists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3117" y="2742588"/>
            <a:ext cx="8144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Lead Consultant Neurologist MND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3116" y="1489775"/>
            <a:ext cx="8223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Based in Ninewells Hospital &amp; Medical School, Dundee – 1 of 5 national centres in Scotland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118" y="4365796"/>
            <a:ext cx="6889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2 x Specialist Nurses MND (Full-time)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3117" y="5158678"/>
            <a:ext cx="822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Myriad of multi-disciplinary professionals across 4 localities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5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3118" y="423624"/>
            <a:ext cx="5785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kern="0" dirty="0">
                <a:solidFill>
                  <a:srgbClr val="364993"/>
                </a:solidFill>
                <a:latin typeface="+mn-lt"/>
                <a:cs typeface="Arial" charset="0"/>
              </a:rPr>
              <a:t>Background</a:t>
            </a:r>
            <a:endParaRPr lang="en-GB" sz="44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117" y="3559059"/>
            <a:ext cx="7995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9259" y="3168493"/>
            <a:ext cx="4953000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3200" b="0" kern="0" dirty="0">
                <a:solidFill>
                  <a:srgbClr val="364993"/>
                </a:solidFill>
                <a:latin typeface="+mn-lt"/>
              </a:rPr>
              <a:t>Pain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3200" b="0" kern="0" dirty="0">
                <a:solidFill>
                  <a:srgbClr val="364993"/>
                </a:solidFill>
                <a:latin typeface="+mn-lt"/>
              </a:rPr>
              <a:t>Stiff limbs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3200" b="0" kern="0" dirty="0">
                <a:solidFill>
                  <a:srgbClr val="364993"/>
                </a:solidFill>
                <a:latin typeface="+mn-lt"/>
              </a:rPr>
              <a:t>Involuntary movements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3200" b="0" kern="0" dirty="0">
                <a:solidFill>
                  <a:srgbClr val="364993"/>
                </a:solidFill>
                <a:latin typeface="+mn-lt"/>
              </a:rPr>
              <a:t>Difficulty moving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3200" b="0" kern="0" dirty="0">
                <a:solidFill>
                  <a:srgbClr val="364993"/>
                </a:solidFill>
                <a:latin typeface="+mn-lt"/>
              </a:rPr>
              <a:t>Painful spasms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3117" y="1380759"/>
            <a:ext cx="7842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3200" b="0" kern="0" dirty="0">
                <a:solidFill>
                  <a:srgbClr val="364993"/>
                </a:solidFill>
                <a:latin typeface="+mn-lt"/>
              </a:rPr>
              <a:t>Patient developed uncontrolled spasticity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3117" y="2279139"/>
            <a:ext cx="8204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3200" b="0" kern="0" dirty="0">
                <a:solidFill>
                  <a:srgbClr val="364993"/>
                </a:solidFill>
                <a:latin typeface="+mn-lt"/>
              </a:rPr>
              <a:t>Complex and complicated symptom burden</a:t>
            </a:r>
          </a:p>
        </p:txBody>
      </p:sp>
    </p:spTree>
    <p:extLst>
      <p:ext uri="{BB962C8B-B14F-4D97-AF65-F5344CB8AC3E}">
        <p14:creationId xmlns:p14="http://schemas.microsoft.com/office/powerpoint/2010/main" val="202945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3118" y="423624"/>
            <a:ext cx="5785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kern="0" dirty="0">
                <a:solidFill>
                  <a:srgbClr val="364993"/>
                </a:solidFill>
                <a:latin typeface="+mn-lt"/>
                <a:cs typeface="Arial" charset="0"/>
              </a:rPr>
              <a:t>Background</a:t>
            </a:r>
            <a:endParaRPr lang="en-GB" sz="44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3118" y="1600200"/>
            <a:ext cx="8376083" cy="434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3000" b="0" kern="0" dirty="0">
                <a:solidFill>
                  <a:srgbClr val="364993"/>
                </a:solidFill>
                <a:latin typeface="+mn-lt"/>
              </a:rPr>
              <a:t>Developed Bulbar Spasticity</a:t>
            </a:r>
          </a:p>
          <a:p>
            <a:pPr marL="457200" indent="-457200" algn="just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Sudden spasms in laryngeal, pharyngeal or neck muscles</a:t>
            </a:r>
          </a:p>
          <a:p>
            <a:pPr marL="457200" indent="-457200" algn="just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Can cause temporary difficulties in breathing, speaking and swallowing</a:t>
            </a:r>
          </a:p>
          <a:p>
            <a:pPr marL="457200" indent="-457200" algn="just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Common triggers, speaking, food ingestion, yawning, neck movement</a:t>
            </a:r>
          </a:p>
          <a:p>
            <a:pPr marL="457200" indent="-457200" algn="just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Particularly alarming and distressing experience with panic, anxiety and fear of dying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3118" y="423624"/>
            <a:ext cx="5785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kern="0" dirty="0">
                <a:solidFill>
                  <a:srgbClr val="364993"/>
                </a:solidFill>
                <a:latin typeface="+mn-lt"/>
                <a:cs typeface="Arial" charset="0"/>
              </a:rPr>
              <a:t>Background</a:t>
            </a:r>
            <a:endParaRPr lang="en-GB" sz="44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118" y="1371600"/>
            <a:ext cx="7690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3200" b="0" kern="0" dirty="0">
                <a:solidFill>
                  <a:srgbClr val="364993"/>
                </a:solidFill>
                <a:latin typeface="+mn-lt"/>
              </a:rPr>
              <a:t>Followed NICE Guideline (NG42) MND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3118" y="2060250"/>
            <a:ext cx="6947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3200" b="0" i="1" kern="0" dirty="0">
                <a:solidFill>
                  <a:srgbClr val="364993"/>
                </a:solidFill>
                <a:latin typeface="+mn-lt"/>
              </a:rPr>
              <a:t>Pain</a:t>
            </a:r>
            <a:r>
              <a:rPr lang="en-GB" sz="3200" b="0" kern="0" dirty="0">
                <a:solidFill>
                  <a:srgbClr val="364993"/>
                </a:solidFill>
                <a:latin typeface="+mn-lt"/>
              </a:rPr>
              <a:t> – simple analgesia +/- NSAID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18" y="4053103"/>
            <a:ext cx="7461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3200" b="0" i="1" kern="0" dirty="0">
                <a:solidFill>
                  <a:srgbClr val="364993"/>
                </a:solidFill>
                <a:latin typeface="+mn-lt"/>
              </a:rPr>
              <a:t>Cramps</a:t>
            </a:r>
            <a:r>
              <a:rPr lang="en-GB" sz="3200" b="0" kern="0" dirty="0">
                <a:solidFill>
                  <a:srgbClr val="364993"/>
                </a:solidFill>
                <a:latin typeface="+mn-lt"/>
              </a:rPr>
              <a:t> – Quinine, Baclofen, Tizanidine, Dantrolene, Gabapentin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354" y="2810455"/>
            <a:ext cx="76048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3200" b="0" i="1" kern="0" dirty="0">
                <a:solidFill>
                  <a:srgbClr val="364993"/>
                </a:solidFill>
                <a:latin typeface="+mn-lt"/>
              </a:rPr>
              <a:t>Muscle stiffness </a:t>
            </a:r>
            <a:r>
              <a:rPr lang="en-GB" sz="3200" b="0" kern="0" dirty="0">
                <a:solidFill>
                  <a:srgbClr val="364993"/>
                </a:solidFill>
                <a:latin typeface="+mn-lt"/>
              </a:rPr>
              <a:t>– Baclofen, Tizanidine, Dantrolene, Gabapentin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5246514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3200" b="0" kern="0" dirty="0">
                <a:solidFill>
                  <a:srgbClr val="364993"/>
                </a:solidFill>
                <a:latin typeface="+mn-lt"/>
              </a:rPr>
              <a:t>Then consider referral to specialist service for treatment review</a:t>
            </a:r>
          </a:p>
        </p:txBody>
      </p:sp>
      <p:sp>
        <p:nvSpPr>
          <p:cNvPr id="7" name="Up-Down Arrow 6"/>
          <p:cNvSpPr/>
          <p:nvPr/>
        </p:nvSpPr>
        <p:spPr bwMode="auto">
          <a:xfrm>
            <a:off x="7772400" y="1371600"/>
            <a:ext cx="457200" cy="4952132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55200" y="1600200"/>
            <a:ext cx="719492" cy="4370940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3200" kern="0" dirty="0">
                <a:solidFill>
                  <a:srgbClr val="364993"/>
                </a:solidFill>
                <a:latin typeface="+mn-lt"/>
              </a:rPr>
              <a:t>5 MONTHS</a:t>
            </a:r>
          </a:p>
        </p:txBody>
      </p:sp>
    </p:spTree>
    <p:extLst>
      <p:ext uri="{BB962C8B-B14F-4D97-AF65-F5344CB8AC3E}">
        <p14:creationId xmlns:p14="http://schemas.microsoft.com/office/powerpoint/2010/main" val="203099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3117" y="420823"/>
            <a:ext cx="5785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kern="0" dirty="0">
                <a:solidFill>
                  <a:srgbClr val="364993"/>
                </a:solidFill>
                <a:latin typeface="+mn-lt"/>
                <a:cs typeface="Arial" charset="0"/>
              </a:rPr>
              <a:t>Background</a:t>
            </a:r>
            <a:endParaRPr lang="en-GB" sz="44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444" y="2047382"/>
            <a:ext cx="7995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Physical, psychological, emotional pain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0826" y="1295400"/>
            <a:ext cx="81959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3000" b="0" kern="0" dirty="0">
                <a:solidFill>
                  <a:srgbClr val="364993"/>
                </a:solidFill>
                <a:latin typeface="+mn-lt"/>
              </a:rPr>
              <a:t>The impact on ability to maintain Quality of Life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2743186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Despair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254012"/>
            <a:ext cx="2294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Depression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3738637"/>
            <a:ext cx="2193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Frustration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223262"/>
            <a:ext cx="165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Anxiety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" y="4707887"/>
            <a:ext cx="2733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Hopelessness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5160185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Anger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656355"/>
            <a:ext cx="3353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Sleep deprivation </a:t>
            </a:r>
          </a:p>
        </p:txBody>
      </p:sp>
    </p:spTree>
    <p:extLst>
      <p:ext uri="{BB962C8B-B14F-4D97-AF65-F5344CB8AC3E}">
        <p14:creationId xmlns:p14="http://schemas.microsoft.com/office/powerpoint/2010/main" val="333192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3118" y="423624"/>
            <a:ext cx="5785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kern="0" dirty="0">
                <a:solidFill>
                  <a:srgbClr val="364993"/>
                </a:solidFill>
                <a:latin typeface="+mn-lt"/>
                <a:cs typeface="Arial" charset="0"/>
              </a:rPr>
              <a:t>Solution </a:t>
            </a:r>
            <a:endParaRPr lang="en-GB" sz="44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118" y="2016473"/>
            <a:ext cx="79950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One of the 50 fundamental herbs of traditional Chinese medicine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4383" y="1267475"/>
            <a:ext cx="2351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4000" b="0" kern="0" dirty="0">
                <a:solidFill>
                  <a:srgbClr val="364993"/>
                </a:solidFill>
                <a:latin typeface="+mn-lt"/>
              </a:rPr>
              <a:t>Cannabis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10149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Useful in treating appetite loss, depression, pain, muscular spasticity, excess saliva, weakness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555361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Emerging evidence (Carter &amp; Rosen 2001!!!) suggested Cannabis has strong antioxidant and neuroprotective benefits, which may prolong cell survival</a:t>
            </a:r>
          </a:p>
        </p:txBody>
      </p:sp>
    </p:spTree>
    <p:extLst>
      <p:ext uri="{BB962C8B-B14F-4D97-AF65-F5344CB8AC3E}">
        <p14:creationId xmlns:p14="http://schemas.microsoft.com/office/powerpoint/2010/main" val="4180602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453678"/>
            <a:ext cx="5785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kern="0" dirty="0">
                <a:solidFill>
                  <a:srgbClr val="364993"/>
                </a:solidFill>
                <a:latin typeface="+mn-lt"/>
                <a:cs typeface="Arial" charset="0"/>
              </a:rPr>
              <a:t>Issues </a:t>
            </a:r>
            <a:endParaRPr lang="en-GB" sz="44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153" y="3846220"/>
            <a:ext cx="7995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3600" b="0" kern="0" dirty="0">
                <a:solidFill>
                  <a:srgbClr val="364993"/>
                </a:solidFill>
                <a:latin typeface="+mn-lt"/>
              </a:rPr>
              <a:t>Public/Professional perception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0153" y="1515295"/>
            <a:ext cx="6532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3600" b="0" kern="0" dirty="0">
                <a:solidFill>
                  <a:srgbClr val="364993"/>
                </a:solidFill>
                <a:latin typeface="+mn-lt"/>
              </a:rPr>
              <a:t>Not licenced in UK for MND </a:t>
            </a:r>
          </a:p>
        </p:txBody>
      </p:sp>
      <p:sp>
        <p:nvSpPr>
          <p:cNvPr id="3" name="Rectangle 2"/>
          <p:cNvSpPr/>
          <p:nvPr/>
        </p:nvSpPr>
        <p:spPr>
          <a:xfrm>
            <a:off x="650153" y="2248318"/>
            <a:ext cx="478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3600" b="0" kern="0" dirty="0">
                <a:solidFill>
                  <a:srgbClr val="364993"/>
                </a:solidFill>
                <a:latin typeface="+mn-lt"/>
              </a:rPr>
              <a:t>Anecdotal evidence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008" y="3047269"/>
            <a:ext cx="7076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3600" b="0" kern="0" dirty="0">
                <a:solidFill>
                  <a:srgbClr val="364993"/>
                </a:solidFill>
                <a:latin typeface="+mn-lt"/>
              </a:rPr>
              <a:t>Classification of Cannabis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717" y="4715453"/>
            <a:ext cx="8022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3600" b="0" kern="0" dirty="0">
                <a:solidFill>
                  <a:srgbClr val="364993"/>
                </a:solidFill>
                <a:latin typeface="+mn-lt"/>
              </a:rPr>
              <a:t>NICE – do not recommend use</a:t>
            </a:r>
          </a:p>
        </p:txBody>
      </p:sp>
      <p:sp>
        <p:nvSpPr>
          <p:cNvPr id="9" name="Rectangle 8"/>
          <p:cNvSpPr/>
          <p:nvPr/>
        </p:nvSpPr>
        <p:spPr>
          <a:xfrm>
            <a:off x="691717" y="5480046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3600" b="0" kern="0" dirty="0">
                <a:solidFill>
                  <a:srgbClr val="364993"/>
                </a:solidFill>
                <a:latin typeface="+mn-lt"/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3773317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4971" y="192077"/>
            <a:ext cx="34412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kern="0" dirty="0">
                <a:solidFill>
                  <a:srgbClr val="364993"/>
                </a:solidFill>
                <a:latin typeface="+mn-lt"/>
                <a:cs typeface="Arial" charset="0"/>
              </a:rPr>
              <a:t>Plan </a:t>
            </a:r>
            <a:endParaRPr lang="en-GB" sz="44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355" y="1007768"/>
            <a:ext cx="6635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400" b="0" kern="0" dirty="0">
                <a:solidFill>
                  <a:srgbClr val="364993"/>
                </a:solidFill>
                <a:latin typeface="+mn-lt"/>
              </a:rPr>
              <a:t>Approached Specialist Service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9955" y="1631227"/>
            <a:ext cx="624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400" b="0" kern="0" dirty="0">
                <a:solidFill>
                  <a:srgbClr val="364993"/>
                </a:solidFill>
                <a:latin typeface="+mn-lt"/>
              </a:rPr>
              <a:t>Patient reviewed and assessed OPC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971" y="3192460"/>
            <a:ext cx="7454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400" b="0" kern="0" dirty="0">
                <a:solidFill>
                  <a:srgbClr val="364993"/>
                </a:solidFill>
                <a:latin typeface="+mn-lt"/>
              </a:rPr>
              <a:t>Application to NHS Tayside for Independent Patient Treatment Request (IPTR)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108" y="4185251"/>
            <a:ext cx="7403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400" b="0" kern="0" dirty="0">
                <a:solidFill>
                  <a:srgbClr val="364993"/>
                </a:solidFill>
                <a:latin typeface="+mn-lt"/>
              </a:rPr>
              <a:t>Admitted to Specialist Unit for initiation and titration of Sativex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6944" y="5148021"/>
            <a:ext cx="7564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400" b="0" kern="0" dirty="0">
                <a:solidFill>
                  <a:srgbClr val="364993"/>
                </a:solidFill>
                <a:latin typeface="+mn-lt"/>
              </a:rPr>
              <a:t>Discharge home after initial 5 day initiation with 4 week programme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955" y="6175416"/>
            <a:ext cx="6848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400" b="0" kern="0" dirty="0">
                <a:solidFill>
                  <a:srgbClr val="364993"/>
                </a:solidFill>
                <a:latin typeface="+mn-lt"/>
              </a:rPr>
              <a:t>Review patient’s response after 4 weeks</a:t>
            </a:r>
          </a:p>
        </p:txBody>
      </p:sp>
      <p:sp>
        <p:nvSpPr>
          <p:cNvPr id="14" name="Up-Down Arrow 13"/>
          <p:cNvSpPr/>
          <p:nvPr/>
        </p:nvSpPr>
        <p:spPr bwMode="auto">
          <a:xfrm>
            <a:off x="7966232" y="1295400"/>
            <a:ext cx="644368" cy="5110849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05918" y="2320180"/>
            <a:ext cx="518925" cy="276639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000" kern="0" dirty="0">
                <a:solidFill>
                  <a:srgbClr val="364993"/>
                </a:solidFill>
                <a:latin typeface="+mn-lt"/>
              </a:rPr>
              <a:t>4 MONTHS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9955" y="2223500"/>
            <a:ext cx="7216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400" b="0" kern="0" dirty="0">
                <a:solidFill>
                  <a:srgbClr val="364993"/>
                </a:solidFill>
                <a:latin typeface="+mn-lt"/>
              </a:rPr>
              <a:t>Ensure all treatment options tried as recommended by NICE Guideline 42</a:t>
            </a:r>
          </a:p>
        </p:txBody>
      </p:sp>
    </p:spTree>
    <p:extLst>
      <p:ext uri="{BB962C8B-B14F-4D97-AF65-F5344CB8AC3E}">
        <p14:creationId xmlns:p14="http://schemas.microsoft.com/office/powerpoint/2010/main" val="300612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228600"/>
            <a:ext cx="5785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kern="0" dirty="0">
                <a:solidFill>
                  <a:srgbClr val="364993"/>
                </a:solidFill>
                <a:latin typeface="+mn-lt"/>
                <a:cs typeface="Arial" charset="0"/>
              </a:rPr>
              <a:t>Titration Guidelines </a:t>
            </a:r>
            <a:endParaRPr lang="en-GB" sz="44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891711"/>
            <a:ext cx="6019800" cy="5666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8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9299" y="1959402"/>
            <a:ext cx="798988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4400" b="0" kern="0" dirty="0">
                <a:solidFill>
                  <a:srgbClr val="364993"/>
                </a:solidFill>
                <a:latin typeface="+mn-lt"/>
              </a:rPr>
              <a:t>Understanding Cannabis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9298" y="504448"/>
            <a:ext cx="3757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kern="0" dirty="0">
                <a:solidFill>
                  <a:srgbClr val="364993"/>
                </a:solidFill>
                <a:latin typeface="+mn-lt"/>
                <a:cs typeface="Arial" charset="0"/>
              </a:rPr>
              <a:t>Outcomes</a:t>
            </a:r>
            <a:endParaRPr lang="en-GB" sz="48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63" y="3352800"/>
            <a:ext cx="46053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4400" b="0" kern="0" dirty="0">
                <a:solidFill>
                  <a:srgbClr val="364993"/>
                </a:solidFill>
                <a:latin typeface="+mn-lt"/>
              </a:rPr>
              <a:t>Tayside 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9299" y="4736962"/>
            <a:ext cx="30051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4400" b="0" kern="0" dirty="0">
                <a:solidFill>
                  <a:srgbClr val="364993"/>
                </a:solidFill>
                <a:latin typeface="+mn-lt"/>
              </a:rPr>
              <a:t>Future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304800"/>
            <a:ext cx="26610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>
                <a:solidFill>
                  <a:srgbClr val="364993"/>
                </a:solidFill>
                <a:latin typeface="+mn-lt"/>
                <a:cs typeface="Arial" charset="0"/>
              </a:rPr>
              <a:t>Individual Patient Treatment Request</a:t>
            </a:r>
            <a:endParaRPr lang="en-GB" sz="36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45180"/>
            <a:ext cx="4582314" cy="6416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12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5389" y="106444"/>
            <a:ext cx="5385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kern="0" dirty="0">
                <a:solidFill>
                  <a:srgbClr val="364993"/>
                </a:solidFill>
                <a:latin typeface="+mn-lt"/>
                <a:cs typeface="Arial" charset="0"/>
              </a:rPr>
              <a:t>Patient Experience</a:t>
            </a:r>
            <a:endParaRPr lang="en-GB" sz="44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952" y="1067154"/>
            <a:ext cx="7995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Cramping decreased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6952" y="1727884"/>
            <a:ext cx="5251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Muscle spasms decreased</a:t>
            </a:r>
          </a:p>
        </p:txBody>
      </p:sp>
      <p:sp>
        <p:nvSpPr>
          <p:cNvPr id="3" name="Rectangle 2"/>
          <p:cNvSpPr/>
          <p:nvPr/>
        </p:nvSpPr>
        <p:spPr>
          <a:xfrm>
            <a:off x="446952" y="2417206"/>
            <a:ext cx="4566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Pain disappeared</a:t>
            </a:r>
          </a:p>
        </p:txBody>
      </p:sp>
      <p:sp>
        <p:nvSpPr>
          <p:cNvPr id="6" name="Rectangle 5"/>
          <p:cNvSpPr/>
          <p:nvPr/>
        </p:nvSpPr>
        <p:spPr>
          <a:xfrm>
            <a:off x="446952" y="3093669"/>
            <a:ext cx="4794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Sleep improved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334" y="3796834"/>
            <a:ext cx="4563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Appetite improved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334" y="4499999"/>
            <a:ext cx="4947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Anxiety decreased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734" y="5154275"/>
            <a:ext cx="7385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Abilities day to day living improved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6952" y="5808551"/>
            <a:ext cx="7630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Was able to discontinue all pharmaceutical medication</a:t>
            </a:r>
          </a:p>
        </p:txBody>
      </p:sp>
    </p:spTree>
    <p:extLst>
      <p:ext uri="{BB962C8B-B14F-4D97-AF65-F5344CB8AC3E}">
        <p14:creationId xmlns:p14="http://schemas.microsoft.com/office/powerpoint/2010/main" val="220946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3116" y="354749"/>
            <a:ext cx="8376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>
                <a:solidFill>
                  <a:srgbClr val="364993"/>
                </a:solidFill>
                <a:latin typeface="+mn-lt"/>
                <a:cs typeface="Arial" charset="0"/>
              </a:rPr>
              <a:t>Patient Story</a:t>
            </a:r>
            <a:endParaRPr lang="en-GB" sz="36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407" y="1014935"/>
            <a:ext cx="79950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We now have had 7 patients across Tayside on Sativex. </a:t>
            </a:r>
          </a:p>
        </p:txBody>
      </p:sp>
      <p:sp>
        <p:nvSpPr>
          <p:cNvPr id="3" name="Cloud Callout 2"/>
          <p:cNvSpPr/>
          <p:nvPr/>
        </p:nvSpPr>
        <p:spPr bwMode="auto">
          <a:xfrm>
            <a:off x="38243" y="1828800"/>
            <a:ext cx="3505200" cy="3122503"/>
          </a:xfrm>
          <a:prstGeom prst="cloudCallo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000" b="0" kern="0" dirty="0">
                <a:solidFill>
                  <a:srgbClr val="364993"/>
                </a:solidFill>
              </a:rPr>
              <a:t>…for the first time in years I was able to join my family in the swimming pool on holiday. I cannot describe that feeling….</a:t>
            </a:r>
          </a:p>
        </p:txBody>
      </p:sp>
      <p:sp>
        <p:nvSpPr>
          <p:cNvPr id="6" name="Cloud Callout 5"/>
          <p:cNvSpPr/>
          <p:nvPr/>
        </p:nvSpPr>
        <p:spPr bwMode="auto">
          <a:xfrm>
            <a:off x="5269346" y="1471206"/>
            <a:ext cx="3733800" cy="4724400"/>
          </a:xfrm>
          <a:prstGeom prst="cloudCallo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000" b="0" kern="0" dirty="0">
                <a:solidFill>
                  <a:srgbClr val="364993"/>
                </a:solidFill>
              </a:rPr>
              <a:t>….honestly, it’s just like night and day since I started this… you know I have come off all my medication…. all their awful side effects. Feel I wasted all that precious time…..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 bwMode="auto">
          <a:xfrm>
            <a:off x="2933844" y="3810000"/>
            <a:ext cx="2280084" cy="2560281"/>
          </a:xfrm>
          <a:prstGeom prst="cloudCallo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000" b="0" kern="0" dirty="0">
                <a:solidFill>
                  <a:srgbClr val="364993"/>
                </a:solidFill>
                <a:latin typeface="+mn-lt"/>
              </a:rPr>
              <a:t>…this is my lifeline. It allows me to get up in the morning</a:t>
            </a:r>
          </a:p>
        </p:txBody>
      </p:sp>
    </p:spTree>
    <p:extLst>
      <p:ext uri="{BB962C8B-B14F-4D97-AF65-F5344CB8AC3E}">
        <p14:creationId xmlns:p14="http://schemas.microsoft.com/office/powerpoint/2010/main" val="4023574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3116" y="354749"/>
            <a:ext cx="8376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kern="0" dirty="0">
                <a:solidFill>
                  <a:srgbClr val="364993"/>
                </a:solidFill>
                <a:latin typeface="+mn-lt"/>
                <a:cs typeface="Arial" charset="0"/>
              </a:rPr>
              <a:t>Hopes for the Future</a:t>
            </a:r>
            <a:endParaRPr lang="en-GB" sz="40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116" y="1359200"/>
            <a:ext cx="7995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2 varieties of Cannabis plants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3116" y="2232817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Indica – known for producing greater feelings of relaxation, helpful in treating anxiety, pain, muscular spasms, seizures, headaches and sleep disturbances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16" y="4306421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Sativa – known to be more energising, therefore better suited for daytime use. Fosters feelings of creativity, focus, wellbeing and fighting depression.</a:t>
            </a:r>
          </a:p>
        </p:txBody>
      </p:sp>
    </p:spTree>
    <p:extLst>
      <p:ext uri="{BB962C8B-B14F-4D97-AF65-F5344CB8AC3E}">
        <p14:creationId xmlns:p14="http://schemas.microsoft.com/office/powerpoint/2010/main" val="4259990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3116" y="354749"/>
            <a:ext cx="8376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kern="0" dirty="0">
                <a:solidFill>
                  <a:srgbClr val="364993"/>
                </a:solidFill>
                <a:latin typeface="+mn-lt"/>
                <a:cs typeface="Arial" charset="0"/>
              </a:rPr>
              <a:t>Hopes for the Future</a:t>
            </a:r>
            <a:endParaRPr lang="en-GB" sz="40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116" y="3182486"/>
            <a:ext cx="7995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Address attitudes and behaviours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3116" y="1219200"/>
            <a:ext cx="7842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A licenced hybrid that primarily contains indica while still offering some benefits of sativa would be an ideal product for ALS/MND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9073" y="3855239"/>
            <a:ext cx="78486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0" i="1" kern="0" dirty="0">
                <a:solidFill>
                  <a:srgbClr val="364993"/>
                </a:solidFill>
                <a:latin typeface="+mn-lt"/>
              </a:rPr>
              <a:t>Side</a:t>
            </a:r>
            <a:r>
              <a:rPr lang="en-GB" sz="2500" b="0" i="1" kern="0" dirty="0">
                <a:solidFill>
                  <a:srgbClr val="364993"/>
                </a:solidFill>
                <a:latin typeface="+mn-lt"/>
              </a:rPr>
              <a:t> effects and risks of medicinal cannabis are very well documented in the literature much of which is focussed on identifying harms of recreational use. </a:t>
            </a:r>
          </a:p>
          <a:p>
            <a:pPr marL="342900" indent="-342900" algn="just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500" b="0" i="1" kern="0" dirty="0">
                <a:solidFill>
                  <a:srgbClr val="364993"/>
                </a:solidFill>
                <a:latin typeface="+mn-lt"/>
              </a:rPr>
              <a:t>The risks are extremely low in a therapeutic context compared with pharmacological medicines</a:t>
            </a:r>
          </a:p>
        </p:txBody>
      </p:sp>
    </p:spTree>
    <p:extLst>
      <p:ext uri="{BB962C8B-B14F-4D97-AF65-F5344CB8AC3E}">
        <p14:creationId xmlns:p14="http://schemas.microsoft.com/office/powerpoint/2010/main" val="3261411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3116" y="354749"/>
            <a:ext cx="34992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kern="0" dirty="0">
                <a:solidFill>
                  <a:srgbClr val="364993"/>
                </a:solidFill>
                <a:latin typeface="+mn-lt"/>
                <a:cs typeface="Arial" charset="0"/>
              </a:rPr>
              <a:t>Finally</a:t>
            </a:r>
            <a:endParaRPr lang="en-GB" sz="44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117" y="1534296"/>
            <a:ext cx="7995083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Cannabis has been used safely for thousands of years. There are no documented cases of death from cannabis side effects</a:t>
            </a:r>
          </a:p>
          <a:p>
            <a:pPr algn="just" eaLnBrk="1" hangingPunct="1">
              <a:spcBef>
                <a:spcPct val="20000"/>
              </a:spcBef>
              <a:buClr>
                <a:srgbClr val="004880"/>
              </a:buClr>
              <a:defRPr/>
            </a:pPr>
            <a:endParaRPr lang="en-GB" sz="2800" b="0" kern="0" dirty="0">
              <a:solidFill>
                <a:srgbClr val="364993"/>
              </a:solidFill>
              <a:latin typeface="+mn-lt"/>
            </a:endParaRPr>
          </a:p>
          <a:p>
            <a:pPr algn="just"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800" b="0" i="1" kern="0" dirty="0">
                <a:solidFill>
                  <a:srgbClr val="364993"/>
                </a:solidFill>
                <a:latin typeface="+mn-lt"/>
              </a:rPr>
              <a:t>In any case</a:t>
            </a:r>
          </a:p>
          <a:p>
            <a:pPr algn="just"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3200" i="1" kern="0" dirty="0">
                <a:solidFill>
                  <a:srgbClr val="364993"/>
                </a:solidFill>
                <a:latin typeface="+mn-lt"/>
              </a:rPr>
              <a:t>….what possible side effects could cannabis and its derivate have that would make creeping paralysis and premature death preferable?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85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4980" y="315672"/>
            <a:ext cx="8376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>
                <a:solidFill>
                  <a:srgbClr val="364993"/>
                </a:solidFill>
                <a:latin typeface="+mn-lt"/>
                <a:cs typeface="Arial" charset="0"/>
              </a:rPr>
              <a:t>Update</a:t>
            </a:r>
            <a:endParaRPr lang="en-GB" sz="36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980" y="1019397"/>
            <a:ext cx="7995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400" b="0" kern="0" dirty="0">
                <a:solidFill>
                  <a:srgbClr val="364993"/>
                </a:solidFill>
                <a:latin typeface="+mn-lt"/>
              </a:rPr>
              <a:t>1</a:t>
            </a:r>
            <a:r>
              <a:rPr lang="en-GB" sz="2400" b="0" kern="0" baseline="30000" dirty="0">
                <a:solidFill>
                  <a:srgbClr val="364993"/>
                </a:solidFill>
                <a:latin typeface="+mn-lt"/>
              </a:rPr>
              <a:t>st</a:t>
            </a:r>
            <a:r>
              <a:rPr lang="en-GB" sz="2400" b="0" kern="0" dirty="0">
                <a:solidFill>
                  <a:srgbClr val="364993"/>
                </a:solidFill>
                <a:latin typeface="+mn-lt"/>
              </a:rPr>
              <a:t> November 2018 the UK Government announced……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816" y="1572302"/>
            <a:ext cx="8604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0" dirty="0">
                <a:solidFill>
                  <a:schemeClr val="accent6"/>
                </a:solidFill>
                <a:latin typeface="+mn-lt"/>
              </a:rPr>
              <a:t>Medical products derived from cannabis will be available on prescription from 1 November 2018, UK home secretary </a:t>
            </a:r>
            <a:r>
              <a:rPr lang="en-GB" sz="2400" b="0" dirty="0" err="1">
                <a:solidFill>
                  <a:schemeClr val="accent6"/>
                </a:solidFill>
                <a:latin typeface="+mn-lt"/>
              </a:rPr>
              <a:t>Sajid</a:t>
            </a:r>
            <a:r>
              <a:rPr lang="en-GB" sz="2400" b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2400" b="0" dirty="0" err="1">
                <a:solidFill>
                  <a:schemeClr val="accent6"/>
                </a:solidFill>
                <a:latin typeface="+mn-lt"/>
              </a:rPr>
              <a:t>Javid</a:t>
            </a:r>
            <a:r>
              <a:rPr lang="en-GB" sz="2400" b="0" dirty="0">
                <a:solidFill>
                  <a:schemeClr val="accent6"/>
                </a:solidFill>
                <a:latin typeface="+mn-lt"/>
              </a:rPr>
              <a:t> has announced.</a:t>
            </a:r>
          </a:p>
          <a:p>
            <a:pPr algn="just"/>
            <a:endParaRPr lang="en-GB" sz="2400" b="0" dirty="0">
              <a:solidFill>
                <a:schemeClr val="accent6"/>
              </a:solidFill>
              <a:latin typeface="+mn-lt"/>
            </a:endParaRPr>
          </a:p>
          <a:p>
            <a:pPr algn="just"/>
            <a:r>
              <a:rPr lang="en-GB" sz="2400" b="0" dirty="0">
                <a:solidFill>
                  <a:schemeClr val="accent6"/>
                </a:solidFill>
                <a:latin typeface="+mn-lt"/>
              </a:rPr>
              <a:t>In a written ministerial statement, </a:t>
            </a:r>
            <a:r>
              <a:rPr lang="en-GB" sz="2400" b="0" dirty="0" err="1">
                <a:solidFill>
                  <a:schemeClr val="accent6"/>
                </a:solidFill>
                <a:latin typeface="+mn-lt"/>
              </a:rPr>
              <a:t>Javid</a:t>
            </a:r>
            <a:r>
              <a:rPr lang="en-GB" sz="2400" b="0" dirty="0">
                <a:solidFill>
                  <a:schemeClr val="accent6"/>
                </a:solidFill>
                <a:latin typeface="+mn-lt"/>
              </a:rPr>
              <a:t> confirmed that the Misuse of Drugs (Amendments) (Cannabis and Licence Fees) (England, Wales and Scotland) Regulations 2018 will “reschedule cannabis-based products for medicinal use”.</a:t>
            </a:r>
          </a:p>
          <a:p>
            <a:pPr algn="just"/>
            <a:r>
              <a:rPr lang="en-GB" sz="2400" b="0" dirty="0">
                <a:solidFill>
                  <a:schemeClr val="accent6"/>
                </a:solidFill>
                <a:latin typeface="+mn-lt"/>
              </a:rPr>
              <a:t> </a:t>
            </a:r>
          </a:p>
          <a:p>
            <a:pPr algn="just"/>
            <a:r>
              <a:rPr lang="en-GB" sz="2400" b="0" dirty="0">
                <a:solidFill>
                  <a:schemeClr val="accent6"/>
                </a:solidFill>
                <a:latin typeface="+mn-lt"/>
              </a:rPr>
              <a:t>This means that patients will be able to receive cannabis-based medicine on prescription from 1 November 2018. The new law does not place limits on the type of conditions that cannabis may be prescribed for.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31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4980" y="315672"/>
            <a:ext cx="83760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kern="0" dirty="0">
                <a:solidFill>
                  <a:srgbClr val="364993"/>
                </a:solidFill>
                <a:latin typeface="+mn-lt"/>
                <a:cs typeface="Arial" charset="0"/>
              </a:rPr>
              <a:t>However</a:t>
            </a:r>
            <a:r>
              <a:rPr lang="en-GB" sz="3600" kern="0" dirty="0">
                <a:solidFill>
                  <a:srgbClr val="364993"/>
                </a:solidFill>
                <a:latin typeface="+mn-lt"/>
                <a:cs typeface="Arial" charset="0"/>
              </a:rPr>
              <a:t>…..</a:t>
            </a:r>
            <a:endParaRPr lang="en-GB" sz="36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980" y="1019397"/>
            <a:ext cx="7995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400" b="0" kern="0" dirty="0">
                <a:solidFill>
                  <a:srgbClr val="364993"/>
                </a:solidFill>
                <a:latin typeface="+mn-lt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380" y="1752600"/>
            <a:ext cx="8604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0" dirty="0">
                <a:solidFill>
                  <a:schemeClr val="accent6"/>
                </a:solidFill>
                <a:latin typeface="+mn-lt"/>
              </a:rPr>
              <a:t>The new Scottish Government Guidance does not allow </a:t>
            </a:r>
            <a:r>
              <a:rPr lang="en-GB" sz="2800" b="0" dirty="0" err="1">
                <a:solidFill>
                  <a:schemeClr val="accent6"/>
                </a:solidFill>
                <a:latin typeface="+mn-lt"/>
              </a:rPr>
              <a:t>Sativex</a:t>
            </a:r>
            <a:r>
              <a:rPr lang="en-GB" sz="2800" b="0" dirty="0">
                <a:solidFill>
                  <a:schemeClr val="accent6"/>
                </a:solidFill>
                <a:latin typeface="+mn-lt"/>
              </a:rPr>
              <a:t> to be prescribed differently to current practice. The new guidance only concerns unlicensed cannabis preparations, whereas </a:t>
            </a:r>
            <a:r>
              <a:rPr lang="en-GB" sz="2800" b="0" dirty="0" err="1">
                <a:solidFill>
                  <a:schemeClr val="accent6"/>
                </a:solidFill>
                <a:latin typeface="+mn-lt"/>
              </a:rPr>
              <a:t>Sativex</a:t>
            </a:r>
            <a:r>
              <a:rPr lang="en-GB" sz="2800" b="0" dirty="0">
                <a:solidFill>
                  <a:schemeClr val="accent6"/>
                </a:solidFill>
                <a:latin typeface="+mn-lt"/>
              </a:rPr>
              <a:t> is licenced but not SMC approved…….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83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3116" y="354749"/>
            <a:ext cx="83760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>
                <a:solidFill>
                  <a:srgbClr val="364993"/>
                </a:solidFill>
                <a:latin typeface="+mn-lt"/>
                <a:cs typeface="Arial" charset="0"/>
              </a:rPr>
              <a:t>Gill Craig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>
                <a:solidFill>
                  <a:srgbClr val="364993"/>
                </a:solidFill>
                <a:latin typeface="+mn-lt"/>
                <a:cs typeface="Arial" charset="0"/>
              </a:rPr>
              <a:t>Specialist Nurse MND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>
                <a:solidFill>
                  <a:srgbClr val="364993"/>
                </a:solidFill>
                <a:latin typeface="+mn-lt"/>
                <a:cs typeface="Arial" charset="0"/>
              </a:rPr>
              <a:t>Department of Neurology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>
                <a:solidFill>
                  <a:srgbClr val="364993"/>
                </a:solidFill>
                <a:latin typeface="+mn-lt"/>
                <a:cs typeface="Arial" charset="0"/>
              </a:rPr>
              <a:t>South Block Level 6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>
                <a:solidFill>
                  <a:srgbClr val="364993"/>
                </a:solidFill>
                <a:latin typeface="+mn-lt"/>
                <a:cs typeface="Arial" charset="0"/>
              </a:rPr>
              <a:t>Ninewells Hospital &amp; Medical School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>
                <a:solidFill>
                  <a:srgbClr val="364993"/>
                </a:solidFill>
                <a:latin typeface="+mn-lt"/>
                <a:cs typeface="Arial" charset="0"/>
              </a:rPr>
              <a:t>Dundee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>
                <a:solidFill>
                  <a:srgbClr val="364993"/>
                </a:solidFill>
                <a:latin typeface="+mn-lt"/>
                <a:cs typeface="Arial" charset="0"/>
              </a:rPr>
              <a:t>DD1 9SY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kern="0" dirty="0">
              <a:solidFill>
                <a:srgbClr val="364993"/>
              </a:solidFill>
              <a:latin typeface="+mn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kern="0" dirty="0">
              <a:solidFill>
                <a:srgbClr val="364993"/>
              </a:solidFill>
              <a:latin typeface="+mn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>
                <a:solidFill>
                  <a:srgbClr val="364993"/>
                </a:solidFill>
                <a:latin typeface="+mn-lt"/>
                <a:cs typeface="Arial" charset="0"/>
                <a:hlinkClick r:id="rId3"/>
              </a:rPr>
              <a:t>gillian.craig3@nhs.net</a:t>
            </a:r>
            <a:endParaRPr lang="en-GB" sz="3600" kern="0" dirty="0">
              <a:solidFill>
                <a:srgbClr val="364993"/>
              </a:solidFill>
              <a:latin typeface="+mn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>
                <a:solidFill>
                  <a:srgbClr val="364993"/>
                </a:solidFill>
                <a:latin typeface="+mn-lt"/>
                <a:cs typeface="Arial" charset="0"/>
              </a:rPr>
              <a:t>01382 425726/07976648176</a:t>
            </a:r>
            <a:endParaRPr lang="en-GB" sz="36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4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0062" y="1029505"/>
            <a:ext cx="7989887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Cannabis is a generic term for drugs made from the cannabis plant, an annual dioecious flowering herb indigenous to Central Asia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118" y="281866"/>
            <a:ext cx="4605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>
                <a:solidFill>
                  <a:srgbClr val="364993"/>
                </a:solidFill>
                <a:latin typeface="+mn-lt"/>
                <a:cs typeface="Arial" charset="0"/>
              </a:rPr>
              <a:t>What is Cannabis</a:t>
            </a:r>
            <a:endParaRPr lang="en-GB" sz="36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62" y="4953000"/>
            <a:ext cx="77341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Cannabis plants produce a group of chemicals called cannabinoids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4043" y="2575012"/>
            <a:ext cx="7648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As a drug usually comes in the form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3651" y="3173010"/>
            <a:ext cx="7648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Dried flower buds - marijuana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516" y="3723968"/>
            <a:ext cx="7648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Resin - hashish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516" y="4191711"/>
            <a:ext cx="8410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Various extracts collectively known as hashish oil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1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8500" y="1524000"/>
            <a:ext cx="79945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One of a class of diverse chemical compounds that act on cannabinoid receptors in cells that alter neurotransmitter release in the brain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8500" y="622479"/>
            <a:ext cx="5785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>
                <a:solidFill>
                  <a:srgbClr val="364993"/>
                </a:solidFill>
                <a:latin typeface="+mn-lt"/>
                <a:cs typeface="Arial" charset="0"/>
              </a:rPr>
              <a:t>Cannabinoids</a:t>
            </a:r>
            <a:endParaRPr lang="en-GB" sz="36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736" y="3270962"/>
            <a:ext cx="8523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i="1" kern="0" dirty="0">
                <a:solidFill>
                  <a:srgbClr val="364993"/>
                </a:solidFill>
                <a:latin typeface="+mn-lt"/>
              </a:rPr>
              <a:t>Endocannabinoids</a:t>
            </a: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 – produced naturally in the body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8500" y="4294198"/>
            <a:ext cx="8523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i="1" kern="0" dirty="0">
                <a:solidFill>
                  <a:srgbClr val="364993"/>
                </a:solidFill>
                <a:latin typeface="+mn-lt"/>
              </a:rPr>
              <a:t>Phytocannabinoids</a:t>
            </a: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 – found in cannabis and some other plants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8500" y="5486400"/>
            <a:ext cx="8523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i="1" kern="0" dirty="0">
                <a:solidFill>
                  <a:srgbClr val="364993"/>
                </a:solidFill>
                <a:latin typeface="+mn-lt"/>
              </a:rPr>
              <a:t>Synthetic cannabinoids </a:t>
            </a: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– manufactured artificially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9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100" y="2337068"/>
            <a:ext cx="7989887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Located throughout the body, are part of the endocannabinoid system (ECS) which is involved in a variety of physiological processes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173" y="503567"/>
            <a:ext cx="5785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>
                <a:solidFill>
                  <a:srgbClr val="364993"/>
                </a:solidFill>
                <a:latin typeface="+mn-lt"/>
                <a:cs typeface="Arial" charset="0"/>
              </a:rPr>
              <a:t>Action of Cannabinoids</a:t>
            </a:r>
            <a:endParaRPr lang="en-GB" sz="36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0791" y="1371600"/>
            <a:ext cx="798988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3200" kern="0" dirty="0">
                <a:solidFill>
                  <a:srgbClr val="364993"/>
                </a:solidFill>
                <a:latin typeface="+mn-lt"/>
              </a:rPr>
              <a:t>Cannabinoid Receptors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6173" y="4191000"/>
            <a:ext cx="7989887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ECS is one of the body’s largest neurotransmitter networks working to achieve homeostasis, and is a crucial physiological system to keep healthy</a:t>
            </a:r>
          </a:p>
        </p:txBody>
      </p:sp>
    </p:spTree>
    <p:extLst>
      <p:ext uri="{BB962C8B-B14F-4D97-AF65-F5344CB8AC3E}">
        <p14:creationId xmlns:p14="http://schemas.microsoft.com/office/powerpoint/2010/main" val="365577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919" y="1393774"/>
            <a:ext cx="84084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3200" b="0" kern="0" dirty="0">
                <a:solidFill>
                  <a:srgbClr val="364993"/>
                </a:solidFill>
                <a:latin typeface="+mn-lt"/>
              </a:rPr>
              <a:t>Endocannabinoids are produced naturally in the body and are involved in a variety of physiological processes including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33919" y="448045"/>
            <a:ext cx="798988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4000" kern="0" dirty="0">
                <a:solidFill>
                  <a:srgbClr val="364993"/>
                </a:solidFill>
                <a:latin typeface="+mn-lt"/>
              </a:rPr>
              <a:t>Endocannabinoids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9654" y="3707375"/>
            <a:ext cx="1792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Appetite</a:t>
            </a:r>
            <a:endParaRPr lang="en-GB" sz="28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9654" y="4226148"/>
            <a:ext cx="3374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Pain and pleasure</a:t>
            </a:r>
            <a:endParaRPr lang="en-GB" sz="28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0558" y="4794496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Mood</a:t>
            </a:r>
            <a:endParaRPr lang="en-GB" sz="28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438" y="5337601"/>
            <a:ext cx="177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Memory</a:t>
            </a:r>
            <a:endParaRPr lang="en-GB" sz="28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0940" y="5870590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Sleep</a:t>
            </a:r>
            <a:endParaRPr lang="en-GB" sz="28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9654" y="3150054"/>
            <a:ext cx="2573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Motor control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514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0790" y="1423264"/>
            <a:ext cx="7989887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There are least 113 different cannabinoids isolated from the cannabis plant, exhibiting varied affects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0790" y="574719"/>
            <a:ext cx="4979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4000" kern="0" dirty="0">
                <a:solidFill>
                  <a:srgbClr val="364993"/>
                </a:solidFill>
                <a:latin typeface="+mn-lt"/>
              </a:rPr>
              <a:t>Phytocannabinoids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790" y="2995574"/>
            <a:ext cx="7989887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The principal phytocannabinoids with therapeutic potential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164" y="4034557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Delta-9-tetrahydrocannabinol (THC)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1164" y="527714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Cannabidiol (CBD)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4536377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Primary psychoactive compound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81727" y="5762675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Another major constituent of the plant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2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1" y="505415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4000" kern="0" dirty="0">
                <a:solidFill>
                  <a:srgbClr val="364993"/>
                </a:solidFill>
                <a:latin typeface="+mn-lt"/>
              </a:rPr>
              <a:t>Synthetic cannabinoids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1" y="1315508"/>
            <a:ext cx="798988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Manufactured artificially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788994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Sativex (</a:t>
            </a:r>
            <a:r>
              <a:rPr lang="en-GB" sz="2800" b="0" kern="0" dirty="0" err="1">
                <a:solidFill>
                  <a:srgbClr val="364993"/>
                </a:solidFill>
                <a:latin typeface="+mn-lt"/>
              </a:rPr>
              <a:t>Nabiximols</a:t>
            </a: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9218" y="2391527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400" b="0" kern="0" dirty="0">
                <a:solidFill>
                  <a:srgbClr val="364993"/>
                </a:solidFill>
                <a:latin typeface="+mn-lt"/>
              </a:rPr>
              <a:t>This is a whole plant extract of cannabis blended from different strains to contain a 1:1 ratio of THC:CBD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3751122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 err="1">
                <a:solidFill>
                  <a:srgbClr val="364993"/>
                </a:solidFill>
                <a:latin typeface="+mn-lt"/>
              </a:rPr>
              <a:t>Bedrocan</a:t>
            </a:r>
            <a:endParaRPr lang="en-GB" sz="2800" b="0" kern="0" dirty="0">
              <a:solidFill>
                <a:srgbClr val="364993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4248942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400" b="0" kern="0" dirty="0" err="1">
                <a:solidFill>
                  <a:srgbClr val="364993"/>
                </a:solidFill>
                <a:latin typeface="+mn-lt"/>
              </a:rPr>
              <a:t>Bedrocan</a:t>
            </a:r>
            <a:r>
              <a:rPr lang="en-GB" sz="2400" b="0" kern="0" dirty="0">
                <a:solidFill>
                  <a:srgbClr val="364993"/>
                </a:solidFill>
                <a:latin typeface="+mn-lt"/>
              </a:rPr>
              <a:t> is an exclusive contractor to the Netherlands government for the production of medicinal cannabis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9200" y="5633937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rgbClr val="004880"/>
              </a:buClr>
              <a:defRPr/>
            </a:pPr>
            <a:r>
              <a:rPr lang="en-GB" sz="2400" b="0" kern="0" dirty="0">
                <a:solidFill>
                  <a:srgbClr val="364993"/>
                </a:solidFill>
                <a:latin typeface="+mn-lt"/>
              </a:rPr>
              <a:t>It produces a raw herb of cannabis products with varying ratios of THC:CBD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3118" y="281866"/>
            <a:ext cx="4496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kern="0" dirty="0">
                <a:solidFill>
                  <a:srgbClr val="364993"/>
                </a:solidFill>
                <a:latin typeface="+mn-lt"/>
                <a:cs typeface="Arial" charset="0"/>
              </a:rPr>
              <a:t>NHS Scotland</a:t>
            </a:r>
            <a:endParaRPr lang="en-GB" sz="4400" kern="0" dirty="0">
              <a:solidFill>
                <a:sysClr val="windowText" lastClr="000000"/>
              </a:solidFill>
              <a:latin typeface="+mn-lt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128" y="1219200"/>
            <a:ext cx="4038233" cy="52359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2560528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Population of 5,424,800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964" y="3589061"/>
            <a:ext cx="46389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Operates across an area of  30,981 square miles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2136" y="4800600"/>
            <a:ext cx="5058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There are 400 patients living with MND in Scotland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45180"/>
            <a:ext cx="990600" cy="9219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7873" y="1457352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00488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0" kern="0" dirty="0">
                <a:solidFill>
                  <a:srgbClr val="364993"/>
                </a:solidFill>
                <a:latin typeface="+mn-lt"/>
              </a:rPr>
              <a:t>Consists of 14 health boards</a:t>
            </a:r>
          </a:p>
        </p:txBody>
      </p:sp>
    </p:spTree>
    <p:extLst>
      <p:ext uri="{BB962C8B-B14F-4D97-AF65-F5344CB8AC3E}">
        <p14:creationId xmlns:p14="http://schemas.microsoft.com/office/powerpoint/2010/main" val="17685895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11288</TotalTime>
  <Words>1227</Words>
  <Application>Microsoft Office PowerPoint</Application>
  <PresentationFormat>On-screen Show (4:3)</PresentationFormat>
  <Paragraphs>222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YT</dc:creator>
  <cp:lastModifiedBy>Amanda Bourne</cp:lastModifiedBy>
  <cp:revision>403</cp:revision>
  <cp:lastPrinted>2018-11-29T21:27:10Z</cp:lastPrinted>
  <dcterms:created xsi:type="dcterms:W3CDTF">2011-08-28T10:33:17Z</dcterms:created>
  <dcterms:modified xsi:type="dcterms:W3CDTF">2018-12-01T09:05:23Z</dcterms:modified>
</cp:coreProperties>
</file>