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8" r:id="rId5"/>
    <p:sldId id="259" r:id="rId6"/>
    <p:sldId id="260" r:id="rId7"/>
    <p:sldId id="261" r:id="rId8"/>
    <p:sldId id="262" r:id="rId9"/>
    <p:sldId id="26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7A"/>
    <a:srgbClr val="F389D0"/>
    <a:srgbClr val="FB7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69" y="4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B7F1D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24-4837-96FA-D8660CCD3EFA}"/>
              </c:ext>
            </c:extLst>
          </c:dPt>
          <c:dPt>
            <c:idx val="1"/>
            <c:invertIfNegative val="0"/>
            <c:bubble3D val="0"/>
            <c:spPr>
              <a:solidFill>
                <a:srgbClr val="FB7F1D"/>
              </a:solidFill>
              <a:ln>
                <a:solidFill>
                  <a:srgbClr val="FB7F1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724-4837-96FA-D8660CCD3EF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24-4837-96FA-D8660CCD3EFA}"/>
              </c:ext>
            </c:extLst>
          </c:dPt>
          <c:dPt>
            <c:idx val="3"/>
            <c:invertIfNegative val="0"/>
            <c:bubble3D val="0"/>
            <c:spPr>
              <a:solidFill>
                <a:srgbClr val="F389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724-4837-96FA-D8660CCD3EF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24-4837-96FA-D8660CCD3E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pwMND</c:v>
                </c:pt>
                <c:pt idx="1">
                  <c:v>paMND</c:v>
                </c:pt>
                <c:pt idx="2">
                  <c:v>HSCP</c:v>
                </c:pt>
                <c:pt idx="3">
                  <c:v>Volunteers</c:v>
                </c:pt>
                <c:pt idx="4">
                  <c:v>Other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767</c:v>
                </c:pt>
                <c:pt idx="1">
                  <c:v>2067</c:v>
                </c:pt>
                <c:pt idx="2">
                  <c:v>1253</c:v>
                </c:pt>
                <c:pt idx="3">
                  <c:v>575</c:v>
                </c:pt>
                <c:pt idx="4">
                  <c:v>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4-4837-96FA-D8660CCD3E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8567320"/>
        <c:axId val="328570272"/>
      </c:barChart>
      <c:catAx>
        <c:axId val="328567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/>
                  <a:t>Who is the enquirer</a:t>
                </a:r>
              </a:p>
            </c:rich>
          </c:tx>
          <c:layout>
            <c:manualLayout>
              <c:xMode val="edge"/>
              <c:yMode val="edge"/>
              <c:x val="0.43999106644162828"/>
              <c:y val="0.90708619711204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70272"/>
        <c:crosses val="autoZero"/>
        <c:auto val="1"/>
        <c:lblAlgn val="ctr"/>
        <c:lblOffset val="100"/>
        <c:noMultiLvlLbl val="0"/>
      </c:catAx>
      <c:valAx>
        <c:axId val="32857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/>
                  <a:t>Number</a:t>
                </a:r>
                <a:r>
                  <a:rPr lang="en-GB" sz="1800" baseline="0" dirty="0"/>
                  <a:t> of contacts</a:t>
                </a:r>
                <a:endParaRPr lang="en-GB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6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CC6A-92FE-4A7D-A775-3610E74F3485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D1D0-4F81-4727-A8AD-C4B33580F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6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2017 MND Connect responded to 8400 requests.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DA8B3-AF4C-4887-9A49-F3C82DFA86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6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99484480-4115-4D77-BC79-DB1A572D74E3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F52487-AE3C-49A5-815F-5F1B0A077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87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58D6E067-EB05-4A72-AF02-6922A1656564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AFF056-21B8-4191-BE3C-504BADE41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3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70C3BFCC-E7A2-4E68-B235-B251EA27064E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A68936-A11D-4E40-A5EC-FE88CE67F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86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96F1D823-B745-484A-9355-29A55FC6CE23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FC0D70-99D6-4BB8-9220-32C8D9726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76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83DE8C3F-CF75-4CCE-B0F8-5B3F79D02E47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78B9A0-2780-4EF2-8DDE-655CE058A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2456858E-5BA5-4C0E-B12A-CBE05C6B79F9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5AD70A-5C6C-47BF-8D81-18890F50A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39F5F1A2-CF31-4F92-A2C0-BDB013D78584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D5A40C-ADF8-4708-8172-8A6FF2A40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13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87CE2BB2-6719-4974-9770-3DBE73E464A3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33E85E-0436-4681-A3E9-4FEB156F6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66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A89C23B6-A798-488B-90AA-731012341C10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50195E-D208-4EE7-8115-4FB7F8C0C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02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D79FD799-5872-4769-ACE8-F1F6EE4508CA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5F51F4-75F5-4DED-90F9-C1C469744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74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968BEEEE-B883-4CFB-8EAE-E5ABA99E5FED}" type="datetime1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E5ECE9-7DE2-4236-8828-25953A8B6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" charset="-128"/>
          <a:cs typeface="ＭＳ Ｐゴシック" pitchFamily="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8" charset="-128"/>
          <a:cs typeface="ＭＳ Ｐゴシック" pitchFamily="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ndconnect@mndassociatio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31F92D-A892-4AB1-A8F8-56B834E33EFB}"/>
              </a:ext>
            </a:extLst>
          </p:cNvPr>
          <p:cNvSpPr txBox="1"/>
          <p:nvPr/>
        </p:nvSpPr>
        <p:spPr>
          <a:xfrm>
            <a:off x="1493658" y="2186157"/>
            <a:ext cx="61566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rgbClr val="FB7F1D"/>
                </a:solidFill>
              </a:rPr>
              <a:t>Helpline </a:t>
            </a:r>
          </a:p>
          <a:p>
            <a:pPr algn="ctr"/>
            <a:r>
              <a:rPr lang="en-GB" sz="3000" dirty="0">
                <a:solidFill>
                  <a:srgbClr val="FB7F1D"/>
                </a:solidFill>
              </a:rPr>
              <a:t>A Window to Wider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8F16B-18D5-4982-B1B3-C66EABC5A393}"/>
              </a:ext>
            </a:extLst>
          </p:cNvPr>
          <p:cNvSpPr txBox="1"/>
          <p:nvPr/>
        </p:nvSpPr>
        <p:spPr>
          <a:xfrm>
            <a:off x="5166066" y="3902664"/>
            <a:ext cx="3132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347A"/>
                </a:solidFill>
              </a:rPr>
              <a:t>Adele</a:t>
            </a:r>
            <a:r>
              <a:rPr lang="en-GB" dirty="0">
                <a:solidFill>
                  <a:srgbClr val="00347A"/>
                </a:solidFill>
              </a:rPr>
              <a:t> O’Toole</a:t>
            </a:r>
          </a:p>
          <a:p>
            <a:pPr algn="r"/>
            <a:r>
              <a:rPr lang="en-GB" dirty="0">
                <a:solidFill>
                  <a:srgbClr val="00347A"/>
                </a:solidFill>
              </a:rPr>
              <a:t>MND </a:t>
            </a:r>
            <a:r>
              <a:rPr lang="en-GB" sz="2000" dirty="0">
                <a:solidFill>
                  <a:srgbClr val="00347A"/>
                </a:solidFill>
              </a:rPr>
              <a:t>Connect</a:t>
            </a:r>
            <a:r>
              <a:rPr lang="en-GB" dirty="0">
                <a:solidFill>
                  <a:srgbClr val="00347A"/>
                </a:solidFill>
              </a:rPr>
              <a:t> Adviser</a:t>
            </a:r>
          </a:p>
        </p:txBody>
      </p:sp>
      <p:pic>
        <p:nvPicPr>
          <p:cNvPr id="5" name="Picture 4" descr="MND CONNECT MASTER.bmp">
            <a:extLst>
              <a:ext uri="{FF2B5EF4-FFF2-40B4-BE49-F238E27FC236}">
                <a16:creationId xmlns:a16="http://schemas.microsoft.com/office/drawing/2014/main" id="{82181880-D659-462D-9146-769800DB39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61618"/>
          <a:stretch>
            <a:fillRect/>
          </a:stretch>
        </p:blipFill>
        <p:spPr>
          <a:xfrm>
            <a:off x="1925706" y="1437625"/>
            <a:ext cx="5470118" cy="7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0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0124-0332-4E01-BF99-EA53A747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5104CC-CDD0-49CC-B945-2FC6981C1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261" t="33904" r="9439" b="52096"/>
          <a:stretch/>
        </p:blipFill>
        <p:spPr>
          <a:xfrm>
            <a:off x="6372200" y="1100931"/>
            <a:ext cx="1152144" cy="14401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5D1777-DDA0-4291-84C1-41572769FC06}"/>
              </a:ext>
            </a:extLst>
          </p:cNvPr>
          <p:cNvGrpSpPr/>
          <p:nvPr/>
        </p:nvGrpSpPr>
        <p:grpSpPr>
          <a:xfrm>
            <a:off x="746645" y="1371205"/>
            <a:ext cx="3953968" cy="2689082"/>
            <a:chOff x="963346" y="1419622"/>
            <a:chExt cx="3953968" cy="268908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78211C9-E9D3-4C7B-9EB0-99DA791FE2F5}"/>
                </a:ext>
              </a:extLst>
            </p:cNvPr>
            <p:cNvSpPr/>
            <p:nvPr/>
          </p:nvSpPr>
          <p:spPr>
            <a:xfrm>
              <a:off x="963346" y="1419622"/>
              <a:ext cx="3953968" cy="2689082"/>
            </a:xfrm>
            <a:prstGeom prst="wedgeRoundRectCallout">
              <a:avLst>
                <a:gd name="adj1" fmla="val -45904"/>
                <a:gd name="adj2" fmla="val 58686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456C61-8B24-4B50-A7A0-ADA89F6AE2D6}"/>
                </a:ext>
              </a:extLst>
            </p:cNvPr>
            <p:cNvSpPr txBox="1"/>
            <p:nvPr/>
          </p:nvSpPr>
          <p:spPr>
            <a:xfrm>
              <a:off x="1248142" y="1610001"/>
              <a:ext cx="338437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347A"/>
                  </a:solidFill>
                </a:rPr>
                <a:t>“As a professional nurse, it is very reassuring that I can ask for help and information, as motor neurone disease is not common. I need to be sure I am doing everything in my power to offer the best care for my client” Anon</a:t>
              </a: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4D6F834-0421-492F-9DFE-8DC25109E3C0}"/>
              </a:ext>
            </a:extLst>
          </p:cNvPr>
          <p:cNvSpPr/>
          <p:nvPr/>
        </p:nvSpPr>
        <p:spPr>
          <a:xfrm>
            <a:off x="5552798" y="2715746"/>
            <a:ext cx="2592288" cy="1512187"/>
          </a:xfrm>
          <a:prstGeom prst="wedgeRoundRectCallout">
            <a:avLst>
              <a:gd name="adj1" fmla="val 48962"/>
              <a:gd name="adj2" fmla="val 69146"/>
              <a:gd name="adj3" fmla="val 16667"/>
            </a:avLst>
          </a:prstGeom>
          <a:gradFill flip="none" rotWithShape="1">
            <a:gsLst>
              <a:gs pos="0">
                <a:srgbClr val="00347A">
                  <a:tint val="66000"/>
                  <a:satMod val="160000"/>
                </a:srgbClr>
              </a:gs>
              <a:gs pos="50000">
                <a:srgbClr val="00347A">
                  <a:tint val="44500"/>
                  <a:satMod val="160000"/>
                </a:srgbClr>
              </a:gs>
              <a:gs pos="100000">
                <a:srgbClr val="00347A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4BDB-337E-4770-AEFD-B124C6BBA946}"/>
              </a:ext>
            </a:extLst>
          </p:cNvPr>
          <p:cNvSpPr txBox="1"/>
          <p:nvPr/>
        </p:nvSpPr>
        <p:spPr>
          <a:xfrm>
            <a:off x="5520271" y="285995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347A"/>
                </a:solidFill>
              </a:rPr>
              <a:t>“You went the extra mile with your information and assistance” Anon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86E3A-0042-4176-B24A-495EBF6BBED6}"/>
              </a:ext>
            </a:extLst>
          </p:cNvPr>
          <p:cNvSpPr txBox="1"/>
          <p:nvPr/>
        </p:nvSpPr>
        <p:spPr>
          <a:xfrm>
            <a:off x="6300200" y="2340780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347A"/>
                </a:solidFill>
              </a:rPr>
              <a:t>Our impact 2017</a:t>
            </a:r>
          </a:p>
        </p:txBody>
      </p:sp>
    </p:spTree>
    <p:extLst>
      <p:ext uri="{BB962C8B-B14F-4D97-AF65-F5344CB8AC3E}">
        <p14:creationId xmlns:p14="http://schemas.microsoft.com/office/powerpoint/2010/main" val="367842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EF81-20C3-485E-88D6-1CFDEC0E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4929-C467-4C08-9EC9-5594D6D0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striving to be the best possible service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forum thread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line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ID pop up (</a:t>
            </a:r>
            <a:r>
              <a:rPr lang="en-GB" sz="2000" dirty="0" err="1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Xarios</a:t>
            </a: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impact of service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2A48E-12C7-4D41-8880-0B2AB9F4F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61200" r="39227" b="31800"/>
          <a:stretch/>
        </p:blipFill>
        <p:spPr>
          <a:xfrm>
            <a:off x="562506" y="3791327"/>
            <a:ext cx="8018987" cy="93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42223-49FF-43E4-BEBF-FCA535DA0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0" t="43000" r="44487" b="50000"/>
          <a:stretch/>
        </p:blipFill>
        <p:spPr>
          <a:xfrm>
            <a:off x="562506" y="3143461"/>
            <a:ext cx="4717469" cy="6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3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A9B8-D985-4DF0-BA54-8509C271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D2477-11F8-47FA-A627-C1E7A46BC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next few years we hope to launch</a:t>
            </a:r>
          </a:p>
          <a:p>
            <a:endParaRPr lang="en-GB" sz="2000" dirty="0">
              <a:solidFill>
                <a:srgbClr val="0034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Webchat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to speak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queuing 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an information bank of organisations who can provide further support for people affected by MND</a:t>
            </a:r>
          </a:p>
        </p:txBody>
      </p:sp>
      <p:pic>
        <p:nvPicPr>
          <p:cNvPr id="4" name="Picture 2" descr="Image result for webchat">
            <a:extLst>
              <a:ext uri="{FF2B5EF4-FFF2-40B4-BE49-F238E27FC236}">
                <a16:creationId xmlns:a16="http://schemas.microsoft.com/office/drawing/2014/main" id="{3AC6C0BB-5D31-4273-94C6-616A7466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220203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52E4-F66C-4CB0-B277-BB676BB9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B7F1D"/>
                </a:solidFill>
              </a:rPr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5E0B5-E38F-4D2F-BE7D-B5B122175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00347A"/>
                </a:solidFill>
              </a:rPr>
              <a:t>Know that the helpline is there to support you in England, Wales and Northern Ireland</a:t>
            </a:r>
          </a:p>
          <a:p>
            <a:endParaRPr lang="en-GB" sz="2000" dirty="0">
              <a:solidFill>
                <a:srgbClr val="00347A"/>
              </a:solidFill>
            </a:endParaRPr>
          </a:p>
          <a:p>
            <a:r>
              <a:rPr lang="en-GB" sz="2000" dirty="0">
                <a:solidFill>
                  <a:srgbClr val="00347A"/>
                </a:solidFill>
              </a:rPr>
              <a:t>Knowledge that working in collaboration with the helpline can help you to support people living with MND</a:t>
            </a:r>
          </a:p>
          <a:p>
            <a:endParaRPr lang="en-GB" sz="2000" dirty="0">
              <a:solidFill>
                <a:srgbClr val="00347A"/>
              </a:solidFill>
            </a:endParaRPr>
          </a:p>
          <a:p>
            <a:r>
              <a:rPr lang="en-GB" sz="2000" dirty="0">
                <a:solidFill>
                  <a:srgbClr val="00347A"/>
                </a:solidFill>
              </a:rPr>
              <a:t>Where possible encourage similar developments in your regions</a:t>
            </a:r>
          </a:p>
          <a:p>
            <a:endParaRPr lang="en-GB" sz="2000" dirty="0">
              <a:solidFill>
                <a:srgbClr val="00347A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7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9893-A7E0-45BA-97C4-8BF6CF35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0397A8-254F-4D66-A948-E3F23BD9E17B}"/>
              </a:ext>
            </a:extLst>
          </p:cNvPr>
          <p:cNvSpPr txBox="1">
            <a:spLocks/>
          </p:cNvSpPr>
          <p:nvPr/>
        </p:nvSpPr>
        <p:spPr bwMode="auto">
          <a:xfrm>
            <a:off x="685800" y="825728"/>
            <a:ext cx="7772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8" charset="-128"/>
                <a:cs typeface="ＭＳ Ｐゴシック" pitchFamily="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3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to Friday </a:t>
            </a:r>
          </a:p>
          <a:p>
            <a:pPr algn="ctr" eaLnBrk="1" hangingPunct="1">
              <a:buFontTx/>
              <a:buNone/>
            </a:pPr>
            <a:r>
              <a:rPr lang="en-GB" sz="3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9am - 5pm and 7pm - 10:30pm</a:t>
            </a:r>
          </a:p>
          <a:p>
            <a:pPr algn="ctr" eaLnBrk="1" hangingPunct="1">
              <a:buFontTx/>
              <a:buNone/>
            </a:pPr>
            <a:endParaRPr lang="en-GB" sz="2400" dirty="0"/>
          </a:p>
          <a:p>
            <a:pPr algn="ctr" eaLnBrk="1" hangingPunct="1">
              <a:buFontTx/>
              <a:buNone/>
            </a:pPr>
            <a:endParaRPr lang="en-GB" sz="2400" dirty="0"/>
          </a:p>
          <a:p>
            <a:pPr algn="ctr" eaLnBrk="1" hangingPunct="1">
              <a:buFontTx/>
              <a:buNone/>
            </a:pPr>
            <a:endParaRPr lang="en-GB" sz="2400" dirty="0"/>
          </a:p>
          <a:p>
            <a:pPr algn="ctr" eaLnBrk="1" hangingPunct="1">
              <a:buFontTx/>
              <a:buNone/>
            </a:pPr>
            <a:endParaRPr lang="en-GB" sz="2400" dirty="0"/>
          </a:p>
          <a:p>
            <a:pPr algn="ctr" eaLnBrk="1" hangingPunct="1">
              <a:buFontTx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Calls to this helpline are </a:t>
            </a:r>
            <a:r>
              <a:rPr lang="en-GB" sz="2000" u="sng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landlines and mobile phones </a:t>
            </a:r>
          </a:p>
          <a:p>
            <a:pPr algn="ctr" eaLnBrk="1" hangingPunct="1">
              <a:buFontTx/>
              <a:buNone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UK and do not appear on itemised bills</a:t>
            </a:r>
            <a:endParaRPr lang="en-GB" sz="2000" dirty="0">
              <a:solidFill>
                <a:srgbClr val="00347A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FontTx/>
              <a:buNone/>
            </a:pPr>
            <a:endParaRPr lang="en-GB" sz="1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2255F-7258-4206-B8BE-3D70C4C3F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48" y="2205932"/>
            <a:ext cx="4587200" cy="16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BBB2-B1B0-4FB1-8CBF-B4F1ACD2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B7F1D"/>
                </a:solidFill>
              </a:rPr>
              <a:t>Background</a:t>
            </a:r>
            <a:endParaRPr lang="en-GB" dirty="0">
              <a:solidFill>
                <a:srgbClr val="FB7F1D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5B5C15-E12E-4E83-A5EE-A578BD357640}"/>
              </a:ext>
            </a:extLst>
          </p:cNvPr>
          <p:cNvCxnSpPr>
            <a:cxnSpLocks/>
          </p:cNvCxnSpPr>
          <p:nvPr/>
        </p:nvCxnSpPr>
        <p:spPr>
          <a:xfrm>
            <a:off x="971751" y="2643758"/>
            <a:ext cx="7452677" cy="0"/>
          </a:xfrm>
          <a:prstGeom prst="line">
            <a:avLst/>
          </a:prstGeom>
          <a:ln>
            <a:solidFill>
              <a:srgbClr val="00347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3D7ABF-2A76-49EB-A5FE-5237256AC530}"/>
              </a:ext>
            </a:extLst>
          </p:cNvPr>
          <p:cNvCxnSpPr/>
          <p:nvPr/>
        </p:nvCxnSpPr>
        <p:spPr>
          <a:xfrm>
            <a:off x="971751" y="2643758"/>
            <a:ext cx="0" cy="216024"/>
          </a:xfrm>
          <a:prstGeom prst="line">
            <a:avLst/>
          </a:prstGeom>
          <a:ln>
            <a:solidFill>
              <a:srgbClr val="0034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2BA52A-AA28-4751-82CB-61C52EB9A526}"/>
              </a:ext>
            </a:extLst>
          </p:cNvPr>
          <p:cNvCxnSpPr/>
          <p:nvPr/>
        </p:nvCxnSpPr>
        <p:spPr>
          <a:xfrm>
            <a:off x="2652287" y="2417814"/>
            <a:ext cx="0" cy="216024"/>
          </a:xfrm>
          <a:prstGeom prst="line">
            <a:avLst/>
          </a:prstGeom>
          <a:ln>
            <a:solidFill>
              <a:srgbClr val="0034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0C69B-5727-4732-9DB4-3D88606444E6}"/>
              </a:ext>
            </a:extLst>
          </p:cNvPr>
          <p:cNvCxnSpPr/>
          <p:nvPr/>
        </p:nvCxnSpPr>
        <p:spPr>
          <a:xfrm>
            <a:off x="4482602" y="2633838"/>
            <a:ext cx="0" cy="216024"/>
          </a:xfrm>
          <a:prstGeom prst="line">
            <a:avLst/>
          </a:prstGeom>
          <a:ln>
            <a:solidFill>
              <a:srgbClr val="0034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EA9B94-A20F-4B89-AFD8-D79184DE566D}"/>
              </a:ext>
            </a:extLst>
          </p:cNvPr>
          <p:cNvCxnSpPr/>
          <p:nvPr/>
        </p:nvCxnSpPr>
        <p:spPr>
          <a:xfrm>
            <a:off x="7020272" y="2643758"/>
            <a:ext cx="0" cy="216024"/>
          </a:xfrm>
          <a:prstGeom prst="line">
            <a:avLst/>
          </a:prstGeom>
          <a:ln>
            <a:solidFill>
              <a:srgbClr val="0034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8593E3-00AC-4C2A-A3DE-F0E3D2C69E54}"/>
              </a:ext>
            </a:extLst>
          </p:cNvPr>
          <p:cNvCxnSpPr/>
          <p:nvPr/>
        </p:nvCxnSpPr>
        <p:spPr>
          <a:xfrm>
            <a:off x="6232940" y="2427734"/>
            <a:ext cx="0" cy="216024"/>
          </a:xfrm>
          <a:prstGeom prst="line">
            <a:avLst/>
          </a:prstGeom>
          <a:ln>
            <a:solidFill>
              <a:srgbClr val="0034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6E5B2C-572E-4930-A961-E855D6904BD8}"/>
              </a:ext>
            </a:extLst>
          </p:cNvPr>
          <p:cNvCxnSpPr/>
          <p:nvPr/>
        </p:nvCxnSpPr>
        <p:spPr>
          <a:xfrm>
            <a:off x="8421634" y="2643758"/>
            <a:ext cx="0" cy="216024"/>
          </a:xfrm>
          <a:prstGeom prst="line">
            <a:avLst/>
          </a:prstGeom>
          <a:ln>
            <a:solidFill>
              <a:srgbClr val="0034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26DB3-EDE5-420F-B987-D0E63B495879}"/>
              </a:ext>
            </a:extLst>
          </p:cNvPr>
          <p:cNvCxnSpPr/>
          <p:nvPr/>
        </p:nvCxnSpPr>
        <p:spPr>
          <a:xfrm>
            <a:off x="8172400" y="2423612"/>
            <a:ext cx="0" cy="216024"/>
          </a:xfrm>
          <a:prstGeom prst="line">
            <a:avLst/>
          </a:prstGeom>
          <a:ln>
            <a:solidFill>
              <a:srgbClr val="0034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5B3461-7503-4E72-AC5F-1ED7D6BAB864}"/>
              </a:ext>
            </a:extLst>
          </p:cNvPr>
          <p:cNvSpPr txBox="1"/>
          <p:nvPr/>
        </p:nvSpPr>
        <p:spPr>
          <a:xfrm>
            <a:off x="203572" y="2900156"/>
            <a:ext cx="1584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347A"/>
                </a:solidFill>
              </a:rPr>
              <a:t>1994</a:t>
            </a:r>
            <a:r>
              <a:rPr lang="en-US" altLang="en-US" sz="2000" dirty="0">
                <a:solidFill>
                  <a:srgbClr val="00347A"/>
                </a:solidFill>
              </a:rPr>
              <a:t> </a:t>
            </a:r>
          </a:p>
          <a:p>
            <a:pPr algn="ctr"/>
            <a:r>
              <a:rPr lang="en-US" altLang="en-US" sz="2000" dirty="0">
                <a:solidFill>
                  <a:srgbClr val="00347A"/>
                </a:solidFill>
              </a:rPr>
              <a:t>A pilot introduced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7C0594-5B24-4E57-8C31-8C19CEE8D6EE}"/>
              </a:ext>
            </a:extLst>
          </p:cNvPr>
          <p:cNvSpPr txBox="1"/>
          <p:nvPr/>
        </p:nvSpPr>
        <p:spPr>
          <a:xfrm>
            <a:off x="1766830" y="902193"/>
            <a:ext cx="1770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00347A"/>
                </a:solidFill>
              </a:rPr>
              <a:t>Paid members of staff were recruited</a:t>
            </a:r>
          </a:p>
          <a:p>
            <a:pPr algn="ctr"/>
            <a:r>
              <a:rPr lang="en-GB" sz="2000" b="1" dirty="0">
                <a:solidFill>
                  <a:srgbClr val="00347A"/>
                </a:solidFill>
              </a:rPr>
              <a:t>1999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48F983-7988-45E2-912A-21D2E6FAE062}"/>
              </a:ext>
            </a:extLst>
          </p:cNvPr>
          <p:cNvSpPr txBox="1"/>
          <p:nvPr/>
        </p:nvSpPr>
        <p:spPr>
          <a:xfrm>
            <a:off x="3689129" y="2873397"/>
            <a:ext cx="15841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347A"/>
                </a:solidFill>
              </a:rPr>
              <a:t>2007</a:t>
            </a:r>
            <a:r>
              <a:rPr lang="en-US" altLang="en-US" sz="2000" dirty="0">
                <a:solidFill>
                  <a:srgbClr val="00347A"/>
                </a:solidFill>
              </a:rPr>
              <a:t> Rebranded to MND Connect</a:t>
            </a: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FAF9E-DBCC-4D6B-9A3F-463F1238282D}"/>
              </a:ext>
            </a:extLst>
          </p:cNvPr>
          <p:cNvSpPr txBox="1"/>
          <p:nvPr/>
        </p:nvSpPr>
        <p:spPr>
          <a:xfrm>
            <a:off x="5347483" y="894649"/>
            <a:ext cx="1770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00347A"/>
                </a:solidFill>
              </a:rPr>
              <a:t>Helpline Standard accreditation</a:t>
            </a:r>
          </a:p>
          <a:p>
            <a:pPr algn="ctr"/>
            <a:r>
              <a:rPr lang="en-GB" sz="2000" dirty="0">
                <a:solidFill>
                  <a:srgbClr val="00347A"/>
                </a:solidFill>
              </a:rPr>
              <a:t>awarded</a:t>
            </a:r>
          </a:p>
          <a:p>
            <a:pPr algn="ctr"/>
            <a:r>
              <a:rPr lang="en-GB" sz="2000" b="1" dirty="0">
                <a:solidFill>
                  <a:srgbClr val="00347A"/>
                </a:solidFill>
              </a:rPr>
              <a:t>2015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A8D0DA-BA55-4A44-B55B-ECB252F85097}"/>
              </a:ext>
            </a:extLst>
          </p:cNvPr>
          <p:cNvSpPr txBox="1"/>
          <p:nvPr/>
        </p:nvSpPr>
        <p:spPr>
          <a:xfrm>
            <a:off x="6260846" y="2856249"/>
            <a:ext cx="14124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347A"/>
                </a:solidFill>
              </a:rPr>
              <a:t>2016 </a:t>
            </a:r>
            <a:r>
              <a:rPr lang="en-US" altLang="en-US" sz="2000" dirty="0">
                <a:solidFill>
                  <a:srgbClr val="00347A"/>
                </a:solidFill>
              </a:rPr>
              <a:t> Freephone number launched</a:t>
            </a:r>
          </a:p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47E3B-CA67-4ED2-A893-28E7709A7FF1}"/>
              </a:ext>
            </a:extLst>
          </p:cNvPr>
          <p:cNvSpPr txBox="1"/>
          <p:nvPr/>
        </p:nvSpPr>
        <p:spPr>
          <a:xfrm>
            <a:off x="7226992" y="1722386"/>
            <a:ext cx="177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00347A"/>
                </a:solidFill>
              </a:rPr>
              <a:t>Reaccredited</a:t>
            </a:r>
          </a:p>
          <a:p>
            <a:pPr algn="ctr"/>
            <a:r>
              <a:rPr lang="en-GB" sz="2000" b="1" dirty="0">
                <a:solidFill>
                  <a:srgbClr val="00347A"/>
                </a:solidFill>
              </a:rPr>
              <a:t>2018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BB60FA-A14F-4455-80E0-EAE97E15E42C}"/>
              </a:ext>
            </a:extLst>
          </p:cNvPr>
          <p:cNvSpPr txBox="1"/>
          <p:nvPr/>
        </p:nvSpPr>
        <p:spPr>
          <a:xfrm>
            <a:off x="7596339" y="2857824"/>
            <a:ext cx="1322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347A"/>
                </a:solidFill>
              </a:rPr>
              <a:t>2018</a:t>
            </a:r>
            <a:r>
              <a:rPr lang="en-US" altLang="en-US" sz="2000" dirty="0">
                <a:solidFill>
                  <a:srgbClr val="00347A"/>
                </a:solidFill>
              </a:rPr>
              <a:t> Language line</a:t>
            </a:r>
            <a:endParaRPr lang="en-GB" sz="2000" dirty="0"/>
          </a:p>
        </p:txBody>
      </p:sp>
      <p:pic>
        <p:nvPicPr>
          <p:cNvPr id="22" name="Picture 21" descr="MND CONNECT MASTER.bmp">
            <a:extLst>
              <a:ext uri="{FF2B5EF4-FFF2-40B4-BE49-F238E27FC236}">
                <a16:creationId xmlns:a16="http://schemas.microsoft.com/office/drawing/2014/main" id="{F4CA1BB4-ADC7-43BD-9527-794619ED8F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61618"/>
          <a:stretch>
            <a:fillRect/>
          </a:stretch>
        </p:blipFill>
        <p:spPr>
          <a:xfrm>
            <a:off x="3516592" y="4147039"/>
            <a:ext cx="1959727" cy="268169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C4AD07F9-80AB-4C0F-BD2D-4CEC1341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187" t="25050" r="19403" b="29716"/>
          <a:stretch>
            <a:fillRect/>
          </a:stretch>
        </p:blipFill>
        <p:spPr bwMode="auto">
          <a:xfrm>
            <a:off x="7460962" y="1053033"/>
            <a:ext cx="1168560" cy="6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89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5FF2-0E53-4C77-9816-8A01C04E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GB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MND Connect Advisers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B3816-B285-46D4-AF77-6733DF0E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 consists of:</a:t>
            </a:r>
          </a:p>
          <a:p>
            <a:endParaRPr lang="en-GB" sz="2000" dirty="0">
              <a:solidFill>
                <a:srgbClr val="0034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 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paid advisers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volunteer</a:t>
            </a:r>
          </a:p>
          <a:p>
            <a:endParaRPr lang="en-GB" sz="2000" b="1" dirty="0">
              <a:solidFill>
                <a:srgbClr val="0034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helpline volunteers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87546-91DE-4E3F-9315-4D1137DDA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00150"/>
            <a:ext cx="4272517" cy="30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4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364E-8F47-4DBE-94CF-35D7035F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helplines aim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82E03-74A9-4AF7-B3DE-5CC8BFB02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solidFill>
                <a:srgbClr val="00347A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 is to provide emotional support as well as reliable and accurate practical information regarding all aspects of motor neurone disease (MND)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53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730806C-1E7F-42B8-AE89-E755946E1B0A}"/>
              </a:ext>
            </a:extLst>
          </p:cNvPr>
          <p:cNvSpPr/>
          <p:nvPr/>
        </p:nvSpPr>
        <p:spPr>
          <a:xfrm>
            <a:off x="611560" y="3507854"/>
            <a:ext cx="4978896" cy="1224136"/>
          </a:xfrm>
          <a:prstGeom prst="wedgeRoundRectCallout">
            <a:avLst>
              <a:gd name="adj1" fmla="val -40952"/>
              <a:gd name="adj2" fmla="val 63721"/>
              <a:gd name="adj3" fmla="val 16667"/>
            </a:avLst>
          </a:prstGeom>
          <a:gradFill flip="none" rotWithShape="1">
            <a:gsLst>
              <a:gs pos="0">
                <a:srgbClr val="FB7F1D">
                  <a:tint val="66000"/>
                  <a:satMod val="160000"/>
                </a:srgbClr>
              </a:gs>
              <a:gs pos="50000">
                <a:srgbClr val="FB7F1D">
                  <a:tint val="44500"/>
                  <a:satMod val="160000"/>
                </a:srgbClr>
              </a:gs>
              <a:gs pos="100000">
                <a:srgbClr val="FB7F1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F0F6C-1D5B-458A-9687-89090352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AF8B-3BC2-4D36-9441-613D646C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40" y="1131888"/>
            <a:ext cx="4978896" cy="2307703"/>
          </a:xfrm>
        </p:spPr>
        <p:txBody>
          <a:bodyPr/>
          <a:lstStyle/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Helplines Partnership accreditation Standard was initially awarded in 2015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Re-accredited in 2018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our callers the assurance that they will receive accurate, timely, reliable information and support</a:t>
            </a:r>
          </a:p>
          <a:p>
            <a:pPr marL="0" indent="0">
              <a:buNone/>
            </a:pPr>
            <a:endParaRPr lang="en-GB" sz="2000" dirty="0">
              <a:solidFill>
                <a:srgbClr val="0034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commitment to delivering an effective, high-quality service was strongly evident”  </a:t>
            </a:r>
            <a:r>
              <a:rPr lang="en-GB" sz="2000" b="1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(Helpline Standards Assessor)</a:t>
            </a:r>
            <a:endParaRPr lang="en-GB" sz="2000" dirty="0">
              <a:solidFill>
                <a:srgbClr val="0034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2B49F-84CA-4BEB-AA95-0E1E98AE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3976" y="1072642"/>
            <a:ext cx="2952824" cy="2075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FCBE514-FA1F-4B82-BAE9-0C8FFAD3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187" t="25050" r="19403" b="29716"/>
          <a:stretch>
            <a:fillRect/>
          </a:stretch>
        </p:blipFill>
        <p:spPr bwMode="auto">
          <a:xfrm>
            <a:off x="6003938" y="3156884"/>
            <a:ext cx="268286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02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DCE7-C7E2-4AE6-9826-F8E1240CA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616" y="1626354"/>
            <a:ext cx="3826768" cy="165963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provide information and support 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11D60-AF65-4AE9-BE52-E22AC4E0A95B}"/>
              </a:ext>
            </a:extLst>
          </p:cNvPr>
          <p:cNvSpPr txBox="1"/>
          <p:nvPr/>
        </p:nvSpPr>
        <p:spPr>
          <a:xfrm>
            <a:off x="3147063" y="626392"/>
            <a:ext cx="282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People living with MND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ADD7B-1154-4231-96E0-1F408D56A0B6}"/>
              </a:ext>
            </a:extLst>
          </p:cNvPr>
          <p:cNvSpPr txBox="1"/>
          <p:nvPr/>
        </p:nvSpPr>
        <p:spPr>
          <a:xfrm>
            <a:off x="404353" y="919365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Family 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6C43F-DE8F-4E0B-9005-FF84030E3D04}"/>
              </a:ext>
            </a:extLst>
          </p:cNvPr>
          <p:cNvSpPr txBox="1"/>
          <p:nvPr/>
        </p:nvSpPr>
        <p:spPr>
          <a:xfrm>
            <a:off x="5874493" y="926038"/>
            <a:ext cx="293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Health and Social Care Professionals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34BFF-BF92-4436-8AD5-338006D1C0E6}"/>
              </a:ext>
            </a:extLst>
          </p:cNvPr>
          <p:cNvSpPr txBox="1"/>
          <p:nvPr/>
        </p:nvSpPr>
        <p:spPr>
          <a:xfrm>
            <a:off x="6860840" y="220241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Volunteers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B9C48-2990-442C-A5B0-EAAB40D9B52E}"/>
              </a:ext>
            </a:extLst>
          </p:cNvPr>
          <p:cNvSpPr txBox="1"/>
          <p:nvPr/>
        </p:nvSpPr>
        <p:spPr>
          <a:xfrm>
            <a:off x="6739761" y="369374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Carers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D0293-AED8-489A-8EAC-EE8E3C1AD414}"/>
              </a:ext>
            </a:extLst>
          </p:cNvPr>
          <p:cNvSpPr txBox="1"/>
          <p:nvPr/>
        </p:nvSpPr>
        <p:spPr>
          <a:xfrm>
            <a:off x="3707910" y="3685776"/>
            <a:ext cx="1985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People concerned they may have MND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D36DD-196F-4B6D-9C3F-67BB4F51CE72}"/>
              </a:ext>
            </a:extLst>
          </p:cNvPr>
          <p:cNvSpPr txBox="1"/>
          <p:nvPr/>
        </p:nvSpPr>
        <p:spPr>
          <a:xfrm>
            <a:off x="311966" y="1973826"/>
            <a:ext cx="1971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MND Association Staff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258340-B918-4B93-8084-7589C5A3C9CC}"/>
              </a:ext>
            </a:extLst>
          </p:cNvPr>
          <p:cNvCxnSpPr>
            <a:stCxn id="3" idx="0"/>
          </p:cNvCxnSpPr>
          <p:nvPr/>
        </p:nvCxnSpPr>
        <p:spPr>
          <a:xfrm flipV="1">
            <a:off x="4572000" y="1174575"/>
            <a:ext cx="0" cy="451779"/>
          </a:xfrm>
          <a:prstGeom prst="straightConnector1">
            <a:avLst/>
          </a:prstGeom>
          <a:ln>
            <a:solidFill>
              <a:srgbClr val="0034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CFDFF3-5032-427F-97A5-6B8CD1D2A3EE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2483768" y="1119420"/>
            <a:ext cx="663295" cy="588082"/>
          </a:xfrm>
          <a:prstGeom prst="straightConnector1">
            <a:avLst/>
          </a:prstGeom>
          <a:ln>
            <a:solidFill>
              <a:srgbClr val="0034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A2ADFF-5631-4D5C-A88D-51EB2CE247FA}"/>
              </a:ext>
            </a:extLst>
          </p:cNvPr>
          <p:cNvCxnSpPr>
            <a:cxnSpLocks/>
          </p:cNvCxnSpPr>
          <p:nvPr/>
        </p:nvCxnSpPr>
        <p:spPr>
          <a:xfrm flipH="1">
            <a:off x="2283160" y="2456169"/>
            <a:ext cx="848680" cy="0"/>
          </a:xfrm>
          <a:prstGeom prst="straightConnector1">
            <a:avLst/>
          </a:prstGeom>
          <a:ln>
            <a:solidFill>
              <a:srgbClr val="0034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E02E49-C102-4D5D-9DEC-5AE9CB441A74}"/>
              </a:ext>
            </a:extLst>
          </p:cNvPr>
          <p:cNvCxnSpPr/>
          <p:nvPr/>
        </p:nvCxnSpPr>
        <p:spPr>
          <a:xfrm>
            <a:off x="4674841" y="3208340"/>
            <a:ext cx="0" cy="371522"/>
          </a:xfrm>
          <a:prstGeom prst="straightConnector1">
            <a:avLst/>
          </a:prstGeom>
          <a:ln>
            <a:solidFill>
              <a:srgbClr val="0034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C580431-06BE-4545-9115-523A592311C2}"/>
              </a:ext>
            </a:extLst>
          </p:cNvPr>
          <p:cNvSpPr txBox="1"/>
          <p:nvPr/>
        </p:nvSpPr>
        <p:spPr>
          <a:xfrm>
            <a:off x="1399015" y="3615749"/>
            <a:ext cx="208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347A"/>
                </a:solidFill>
              </a:rPr>
              <a:t>Friends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1D2F60-10BE-4A09-BE25-D5A6674A1854}"/>
              </a:ext>
            </a:extLst>
          </p:cNvPr>
          <p:cNvCxnSpPr/>
          <p:nvPr/>
        </p:nvCxnSpPr>
        <p:spPr>
          <a:xfrm flipH="1">
            <a:off x="2658616" y="3003798"/>
            <a:ext cx="828630" cy="611951"/>
          </a:xfrm>
          <a:prstGeom prst="straightConnector1">
            <a:avLst/>
          </a:prstGeom>
          <a:ln>
            <a:solidFill>
              <a:srgbClr val="0034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CEF54B-A8B6-4D8C-93B4-2479E964E57D}"/>
              </a:ext>
            </a:extLst>
          </p:cNvPr>
          <p:cNvCxnSpPr/>
          <p:nvPr/>
        </p:nvCxnSpPr>
        <p:spPr>
          <a:xfrm>
            <a:off x="5693296" y="2931790"/>
            <a:ext cx="966936" cy="683959"/>
          </a:xfrm>
          <a:prstGeom prst="straightConnector1">
            <a:avLst/>
          </a:prstGeom>
          <a:ln>
            <a:solidFill>
              <a:srgbClr val="0034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083081-9D45-4C47-B605-E179061AE64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176765" y="2387084"/>
            <a:ext cx="684075" cy="15389"/>
          </a:xfrm>
          <a:prstGeom prst="straightConnector1">
            <a:avLst/>
          </a:prstGeom>
          <a:ln>
            <a:solidFill>
              <a:srgbClr val="0034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A8A5E8-E02B-42F2-8189-381C4E2344F5}"/>
              </a:ext>
            </a:extLst>
          </p:cNvPr>
          <p:cNvCxnSpPr/>
          <p:nvPr/>
        </p:nvCxnSpPr>
        <p:spPr>
          <a:xfrm flipV="1">
            <a:off x="5940152" y="1332477"/>
            <a:ext cx="504056" cy="447185"/>
          </a:xfrm>
          <a:prstGeom prst="straightConnector1">
            <a:avLst/>
          </a:prstGeom>
          <a:ln>
            <a:solidFill>
              <a:srgbClr val="0034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26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753C-5E2D-444D-9993-F0ABF3AD8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053" y="195486"/>
            <a:ext cx="7772400" cy="1102519"/>
          </a:xfrm>
        </p:spPr>
        <p:txBody>
          <a:bodyPr/>
          <a:lstStyle/>
          <a:p>
            <a:r>
              <a:rPr lang="en-GB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453268-00DD-4B52-B298-5190D434F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23816"/>
              </p:ext>
            </p:extLst>
          </p:nvPr>
        </p:nvGraphicFramePr>
        <p:xfrm>
          <a:off x="1331640" y="1199410"/>
          <a:ext cx="6480720" cy="338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C859D7-02A0-4911-AF7E-72B040D332DA}"/>
              </a:ext>
            </a:extLst>
          </p:cNvPr>
          <p:cNvSpPr txBox="1"/>
          <p:nvPr/>
        </p:nvSpPr>
        <p:spPr>
          <a:xfrm>
            <a:off x="6516216" y="443408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00347A"/>
                </a:solidFill>
              </a:rPr>
              <a:t>*January – July 2018</a:t>
            </a:r>
          </a:p>
        </p:txBody>
      </p:sp>
    </p:spTree>
    <p:extLst>
      <p:ext uri="{BB962C8B-B14F-4D97-AF65-F5344CB8AC3E}">
        <p14:creationId xmlns:p14="http://schemas.microsoft.com/office/powerpoint/2010/main" val="133884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DD7C-A034-4B10-8D03-716BD0D21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632" y="383381"/>
            <a:ext cx="7772400" cy="1102519"/>
          </a:xfrm>
        </p:spPr>
        <p:txBody>
          <a:bodyPr/>
          <a:lstStyle/>
          <a:p>
            <a:r>
              <a:rPr lang="en-GB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service does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CA5BD-4AE8-48BA-B19B-028D55534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1485900"/>
            <a:ext cx="4246601" cy="3300096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service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Open, honest and difficult conversations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Signposting to internal and external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reliable information on all aspects of MND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34DBE-D104-49CD-ACBE-E68DC0D1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328" y="1203598"/>
            <a:ext cx="3261704" cy="32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8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5053-96E0-4A67-821C-53C136BA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GB" sz="3600" dirty="0">
                <a:solidFill>
                  <a:srgbClr val="FB7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health and social care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FF1C-353B-4225-91EB-F39851560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4"/>
            <a:ext cx="8147248" cy="339407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wide range of support offered to health professionals</a:t>
            </a:r>
          </a:p>
          <a:p>
            <a:endParaRPr lang="en-GB" sz="1000" dirty="0">
              <a:solidFill>
                <a:srgbClr val="0034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knowledge of MND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Compliments the work of HSCPs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support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information on funding and equipment loan</a:t>
            </a:r>
          </a:p>
          <a:p>
            <a:r>
              <a:rPr lang="en-GB" sz="2000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Signpost to local support and advice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003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MND Connect support enables HSCPs to better support their patients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48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F Final Widescreen" id="{827A3EB8-FCE6-41A7-B85D-C0CED8689CA8}" vid="{66FDA0DD-1799-48C3-A1C3-EEBE105EAE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246203FE5754EB7D0B237515A2E79" ma:contentTypeVersion="0" ma:contentTypeDescription="Create a new document." ma:contentTypeScope="" ma:versionID="45eaaa4e0f13e7ef08434b6df186769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FCFE04-CDC1-4E67-8403-893FEB3BC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12FE086-D8F2-46A5-9C07-67E8F5AE29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C135E-EC8A-46C9-BCBD-7C39CB53227D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APF Final Widescreen</Template>
  <TotalTime>125</TotalTime>
  <Words>471</Words>
  <Application>Microsoft Office PowerPoint</Application>
  <PresentationFormat>On-screen Show (16:9)</PresentationFormat>
  <Paragraphs>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Office Theme</vt:lpstr>
      <vt:lpstr>PowerPoint Presentation</vt:lpstr>
      <vt:lpstr>Background</vt:lpstr>
      <vt:lpstr>MND Connect Advisers</vt:lpstr>
      <vt:lpstr>The helplines aim </vt:lpstr>
      <vt:lpstr>Quality Assurance</vt:lpstr>
      <vt:lpstr>PowerPoint Presentation</vt:lpstr>
      <vt:lpstr>Statistics</vt:lpstr>
      <vt:lpstr>What the service does</vt:lpstr>
      <vt:lpstr>Support for health and social care professionals</vt:lpstr>
      <vt:lpstr>Feedback</vt:lpstr>
      <vt:lpstr>Recent Developments</vt:lpstr>
      <vt:lpstr>Future Developments</vt:lpstr>
      <vt:lpstr>Take home messages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OToole</dc:creator>
  <cp:lastModifiedBy>Amanda Bourne</cp:lastModifiedBy>
  <cp:revision>11</cp:revision>
  <dcterms:created xsi:type="dcterms:W3CDTF">2018-11-23T08:45:51Z</dcterms:created>
  <dcterms:modified xsi:type="dcterms:W3CDTF">2018-11-26T16:02:08Z</dcterms:modified>
</cp:coreProperties>
</file>