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2" r:id="rId4"/>
    <p:sldMasterId id="2147484134" r:id="rId5"/>
  </p:sldMasterIdLst>
  <p:notesMasterIdLst>
    <p:notesMasterId r:id="rId26"/>
  </p:notesMasterIdLst>
  <p:handoutMasterIdLst>
    <p:handoutMasterId r:id="rId27"/>
  </p:handoutMasterIdLst>
  <p:sldIdLst>
    <p:sldId id="256" r:id="rId6"/>
    <p:sldId id="379" r:id="rId7"/>
    <p:sldId id="366" r:id="rId8"/>
    <p:sldId id="374" r:id="rId9"/>
    <p:sldId id="257" r:id="rId10"/>
    <p:sldId id="361" r:id="rId11"/>
    <p:sldId id="279" r:id="rId12"/>
    <p:sldId id="359" r:id="rId13"/>
    <p:sldId id="289" r:id="rId14"/>
    <p:sldId id="363" r:id="rId15"/>
    <p:sldId id="360" r:id="rId16"/>
    <p:sldId id="365" r:id="rId17"/>
    <p:sldId id="364" r:id="rId18"/>
    <p:sldId id="283" r:id="rId19"/>
    <p:sldId id="368" r:id="rId20"/>
    <p:sldId id="358" r:id="rId21"/>
    <p:sldId id="375" r:id="rId22"/>
    <p:sldId id="378" r:id="rId23"/>
    <p:sldId id="377" r:id="rId24"/>
    <p:sldId id="380" r:id="rId25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000000"/>
    <a:srgbClr val="EE3124"/>
    <a:srgbClr val="F8971D"/>
    <a:srgbClr val="B60072"/>
    <a:srgbClr val="FFF200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0222" autoAdjust="0"/>
  </p:normalViewPr>
  <p:slideViewPr>
    <p:cSldViewPr snapToGrid="0">
      <p:cViewPr varScale="1">
        <p:scale>
          <a:sx n="93" d="100"/>
          <a:sy n="93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patients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ALS </c:v>
                </c:pt>
                <c:pt idx="1">
                  <c:v>Bulbar onset</c:v>
                </c:pt>
                <c:pt idx="2">
                  <c:v>FTD MND </c:v>
                </c:pt>
                <c:pt idx="3">
                  <c:v>PLS</c:v>
                </c:pt>
                <c:pt idx="4">
                  <c:v>Respiratory onset </c:v>
                </c:pt>
                <c:pt idx="5">
                  <c:v>LMN variant</c:v>
                </c:pt>
                <c:pt idx="6">
                  <c:v>Not specified 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16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7-2F4A-8B8B-157A6E8A9E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868483351345792"/>
          <c:y val="2.499473769447913E-2"/>
          <c:w val="0.25334131027739182"/>
          <c:h val="0.9750052623055208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3836809396808E-2"/>
          <c:y val="8.9605708068772688E-2"/>
          <c:w val="0.89149409783585776"/>
          <c:h val="0.798812834566696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Sheet1!$A$65:$A$67</c:f>
              <c:strCache>
                <c:ptCount val="3"/>
                <c:pt idx="0">
                  <c:v>Indep</c:v>
                </c:pt>
                <c:pt idx="1">
                  <c:v>Aided</c:v>
                </c:pt>
                <c:pt idx="2">
                  <c:v>Hoist</c:v>
                </c:pt>
              </c:strCache>
            </c:strRef>
          </c:cat>
          <c:val>
            <c:numRef>
              <c:f>Sheet1!$B$65:$B$67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A-D342-B438-A8FC9CABE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1408"/>
        <c:axId val="22405120"/>
      </c:barChart>
      <c:catAx>
        <c:axId val="2232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05120"/>
        <c:crosses val="autoZero"/>
        <c:auto val="1"/>
        <c:lblAlgn val="ctr"/>
        <c:lblOffset val="100"/>
        <c:noMultiLvlLbl val="0"/>
      </c:catAx>
      <c:valAx>
        <c:axId val="224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21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Sheet1!$A$1:$A$5</c:f>
              <c:strCache>
                <c:ptCount val="5"/>
                <c:pt idx="0">
                  <c:v>Uncontrolled Sialorrhoea</c:v>
                </c:pt>
                <c:pt idx="1">
                  <c:v>Bulbar Collapse</c:v>
                </c:pt>
                <c:pt idx="2">
                  <c:v>Cognitive Impairment</c:v>
                </c:pt>
                <c:pt idx="3">
                  <c:v>Breathlessness</c:v>
                </c:pt>
                <c:pt idx="4">
                  <c:v>Unmanaged Dysphagia 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7-4182-BEDA-D24055369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80640"/>
        <c:axId val="83686528"/>
      </c:barChart>
      <c:catAx>
        <c:axId val="8368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686528"/>
        <c:crosses val="autoZero"/>
        <c:auto val="1"/>
        <c:lblAlgn val="ctr"/>
        <c:lblOffset val="100"/>
        <c:noMultiLvlLbl val="0"/>
      </c:catAx>
      <c:valAx>
        <c:axId val="8368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8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2E8A2A-64B7-4F28-85BE-0290E8E733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6A3E70-5D65-4E8D-9D3F-69A19F0695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9E4997F-6040-4B7D-B8AF-4C6E7BCE09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ACAB93B-E393-4FEA-A678-EF822E2A75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 smtClean="0"/>
            </a:lvl1pPr>
          </a:lstStyle>
          <a:p>
            <a:pPr>
              <a:defRPr/>
            </a:pPr>
            <a:fld id="{A050C0A7-5641-469E-BE79-5E8C44451B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09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6D3027-BA50-4989-AF93-D1F79FB744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179B799-BF61-4836-AE72-F06E60A92C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3772560-2AD7-4BD0-81F1-D3E6B34C22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0C08B8F-D7C1-4B86-A477-239440B215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9189B45-89AB-4B63-B8BC-7963D5A220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5215D3B-3D90-41EF-9E93-0101A40CA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 smtClean="0"/>
            </a:lvl1pPr>
          </a:lstStyle>
          <a:p>
            <a:pPr>
              <a:defRPr/>
            </a:pPr>
            <a:fld id="{1EE29128-AD12-4AE3-9503-4E81D18DC4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579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454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600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60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600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60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45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0634F52-965C-4C14-A00A-1015951B9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893E2C7-AEA5-47A7-B30F-7545BAF77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difference in numbers n=16 Dec to March which is in abstract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FB29C68-56FD-430F-B8EB-5BA1E3526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C27991-FDD7-42E7-85A4-E5EE01E3835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⁃ ALS = 25 (48.1 %)</a:t>
            </a:r>
            <a:br>
              <a:rPr lang="en-GB" dirty="0"/>
            </a:br>
            <a:r>
              <a:rPr lang="en-GB" dirty="0"/>
              <a:t>⁃ Bulbar onset = 16 (30.7%)</a:t>
            </a:r>
            <a:br>
              <a:rPr lang="en-GB" dirty="0"/>
            </a:br>
            <a:r>
              <a:rPr lang="en-GB" dirty="0"/>
              <a:t>⁃ FTD MND = 2 (3.8%)</a:t>
            </a:r>
            <a:br>
              <a:rPr lang="en-GB" dirty="0"/>
            </a:br>
            <a:r>
              <a:rPr lang="en-GB" dirty="0"/>
              <a:t>⁃ PLS = 3 (5.9%)</a:t>
            </a:r>
            <a:br>
              <a:rPr lang="en-GB" dirty="0"/>
            </a:br>
            <a:r>
              <a:rPr lang="en-GB" dirty="0"/>
              <a:t>⁃ Respiratory onset = 1 (1.9%)</a:t>
            </a:r>
            <a:br>
              <a:rPr lang="en-GB" dirty="0"/>
            </a:br>
            <a:r>
              <a:rPr lang="en-GB" dirty="0"/>
              <a:t>⁃ LMN variant = 1 (1.9%) </a:t>
            </a:r>
            <a:br>
              <a:rPr lang="en-GB" dirty="0"/>
            </a:br>
            <a:r>
              <a:rPr lang="en-GB" dirty="0"/>
              <a:t>⁃ Not specified = 4 (7.7%)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8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51A938C-DAB1-43F6-A64A-AD9CBD259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8DB6DDF-1E54-499E-84F9-5DB808F6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FC86CCA-32B2-4D96-AC60-78F94AB79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11BF92-E060-4512-AD75-1DA1A1F2A689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makes set</a:t>
            </a:r>
            <a:r>
              <a:rPr lang="en-GB" baseline="0" dirty="0"/>
              <a:t> up </a:t>
            </a:r>
            <a:r>
              <a:rPr lang="en-GB" baseline="0" dirty="0" err="1"/>
              <a:t>sucessful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53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 do table  -1 in cognitive and 1 in </a:t>
            </a:r>
            <a:r>
              <a:rPr lang="en-GB"/>
              <a:t>bulbar</a:t>
            </a:r>
            <a:r>
              <a:rPr lang="en-GB" baseline="0"/>
              <a:t> collapse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83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5E18B23-2A8F-4EFB-A707-6356F8405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3CA6FFF-38D3-4C96-B256-20D95C6CC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Range is higher in successful</a:t>
            </a:r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group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Line is median</a:t>
            </a:r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Successful</a:t>
            </a:r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higher values and range of 170</a:t>
            </a:r>
          </a:p>
          <a:p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Unsuccessful is generally lower values with a slightly wider range 180</a:t>
            </a:r>
          </a:p>
          <a:p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 significant difference between the groups using </a:t>
            </a:r>
            <a:r>
              <a:rPr lang="en-GB" altLang="en-US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mann</a:t>
            </a:r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whitney</a:t>
            </a:r>
            <a:r>
              <a:rPr lang="en-GB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test </a:t>
            </a:r>
          </a:p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593F1C2-A5D4-4959-A281-5C3797C21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F9BAA-F086-4834-BCDF-A506B5C2EED9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29128-AD12-4AE3-9503-4E81D18DC4AF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91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8D5FE7C-36E2-47BD-96F3-94BCE006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1485900"/>
            <a:ext cx="7505700" cy="1655763"/>
          </a:xfrm>
          <a:prstGeom prst="rect">
            <a:avLst/>
          </a:prstGeom>
          <a:solidFill>
            <a:srgbClr val="006A71"/>
          </a:solidFill>
          <a:ln w="9525">
            <a:noFill/>
            <a:miter lim="800000"/>
            <a:headEnd/>
            <a:tailEnd/>
          </a:ln>
        </p:spPr>
        <p:txBody>
          <a:bodyPr lIns="36000" tIns="0" rIns="0" bIns="0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300"/>
              </a:lnSpc>
              <a:defRPr/>
            </a:pPr>
            <a:endParaRPr lang="en-US" altLang="en-US" sz="3200" b="0" baseline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19223-8A12-4D64-87F7-E85C2F6CAEFD}"/>
              </a:ext>
            </a:extLst>
          </p:cNvPr>
          <p:cNvSpPr/>
          <p:nvPr/>
        </p:nvSpPr>
        <p:spPr>
          <a:xfrm>
            <a:off x="1328738" y="3143250"/>
            <a:ext cx="7505700" cy="828675"/>
          </a:xfrm>
          <a:prstGeom prst="rect">
            <a:avLst/>
          </a:prstGeom>
          <a:solidFill>
            <a:srgbClr val="82CE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aseline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DAE70-AAE5-408D-983B-BD3A68FF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079750"/>
            <a:ext cx="6400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0000" rIns="0" bIns="0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000"/>
              </a:lnSpc>
              <a:buFont typeface="Arial" charset="0"/>
              <a:buNone/>
              <a:defRPr/>
            </a:pPr>
            <a:endParaRPr lang="en-US" altLang="en-US" sz="2000" b="0" baseline="0">
              <a:solidFill>
                <a:srgbClr val="FFFFFF"/>
              </a:solidFill>
            </a:endParaRPr>
          </a:p>
        </p:txBody>
      </p:sp>
      <p:pic>
        <p:nvPicPr>
          <p:cNvPr id="7" name="Picture 10" descr="UCLH_Vert.png">
            <a:extLst>
              <a:ext uri="{FF2B5EF4-FFF2-40B4-BE49-F238E27FC236}">
                <a16:creationId xmlns:a16="http://schemas.microsoft.com/office/drawing/2014/main" id="{6CC0D637-4607-41EB-98B6-165B050FE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485900"/>
            <a:ext cx="7461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 descr="NHNN colour logo.gif">
            <a:extLst>
              <a:ext uri="{FF2B5EF4-FFF2-40B4-BE49-F238E27FC236}">
                <a16:creationId xmlns:a16="http://schemas.microsoft.com/office/drawing/2014/main" id="{334E0CB4-5785-40E1-A469-E25816277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91" r="-32291"/>
          <a:stretch>
            <a:fillRect/>
          </a:stretch>
        </p:blipFill>
        <p:spPr bwMode="auto">
          <a:xfrm>
            <a:off x="-369888" y="152400"/>
            <a:ext cx="1936751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6F8CC8CB-E1A0-45E0-B50C-911A69C139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663"/>
            <a:ext cx="3402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Placeholder 2"/>
          <p:cNvSpPr>
            <a:spLocks noGrp="1"/>
          </p:cNvSpPr>
          <p:nvPr>
            <p:ph type="subTitle" idx="1"/>
          </p:nvPr>
        </p:nvSpPr>
        <p:spPr>
          <a:xfrm>
            <a:off x="1412875" y="3198813"/>
            <a:ext cx="7337425" cy="690562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3560" name="Title Placeholder 1"/>
          <p:cNvSpPr>
            <a:spLocks noGrp="1"/>
          </p:cNvSpPr>
          <p:nvPr>
            <p:ph type="ctrTitle"/>
          </p:nvPr>
        </p:nvSpPr>
        <p:spPr>
          <a:xfrm>
            <a:off x="1412875" y="1574800"/>
            <a:ext cx="7321550" cy="1420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9810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976CF-5F7A-4061-8B24-38F724077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19C5-5AC3-44E2-9FAE-2FDE5D986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576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1177925"/>
            <a:ext cx="1898650" cy="5424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6188" y="1177925"/>
            <a:ext cx="5548312" cy="5424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59F018-F874-4065-BECB-6A2AEDDBB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07A1-FA91-4D4B-896E-1C576815D9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NHNN colour logo.gif">
            <a:extLst>
              <a:ext uri="{FF2B5EF4-FFF2-40B4-BE49-F238E27FC236}">
                <a16:creationId xmlns:a16="http://schemas.microsoft.com/office/drawing/2014/main" id="{664E912C-CEDE-4262-BF08-56FEF0D4D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91" r="-32291"/>
          <a:stretch>
            <a:fillRect/>
          </a:stretch>
        </p:blipFill>
        <p:spPr bwMode="auto">
          <a:xfrm>
            <a:off x="-369888" y="152400"/>
            <a:ext cx="1936751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0F43697B-4F68-49C0-B1D0-0A5A47AFA5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663"/>
            <a:ext cx="3402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0858ED-0204-4949-AEB1-AA56A84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7766-411C-42E4-A465-AF42BFE6B9DB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1D1ABA-1A3E-441C-B859-0D411F53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215BCE-922B-4955-BBB9-EC84E6B4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9B6343-B74D-40B6-8B62-7FB24EC81D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86634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C390-314E-4211-83CF-A940B26C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C11E-CBF5-4745-95FB-F5C1527123B1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D1DCF-10DD-4633-AFDA-BCADD518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3290-5534-4324-8220-5C08AC45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C241-58E4-4542-A2A3-15FB0B6FE8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80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29794-B200-4E0A-9E82-7119D1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ACB4-2B3C-4391-8CD8-B78B4EEB63C1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0A1D-88EE-42FA-AED1-D5E90E97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F9B2F-57E3-42A8-A432-5BA54D98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B858-43F8-441E-8F30-B7762B7BA2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1F0072-3493-47F1-940B-464D7857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FF33-9FA9-4861-93FF-187BE8699A87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295B0F-61C1-48CB-8471-E87CDDED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B3E2A-8CB9-4070-9136-015C4193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D3D2-2DE2-43B8-B573-7B0C16B889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8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3C331C-E43B-445C-B7A7-8F2200A3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C740-ECC3-4506-88E4-32B6C3D0B36C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B832F1-228D-4231-867B-BB16E7A9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81DF60-8AAD-4410-A311-18AE86DF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FB41-68CC-44F7-8018-F40E443EE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5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27F2F8-72F1-444E-8A76-B1184174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1612-6DAE-45E4-A78B-72233AFC5659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61A56A-E551-4A94-AA5B-20E99F64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E88C2B-773F-4FFD-8112-3535001D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0427-CB38-4DF2-952D-5815C62450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97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19371F-1DAF-4A88-B18D-7E9E12E5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C36F-E17B-46B2-8769-80B5F3AF2FDB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5F8FEF-45F3-45E9-B11E-31429EAD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F785F-A2E2-42E7-9231-15C8409A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BC4F-1474-40FD-8DA6-722E6A745A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529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579E27-2B14-4B62-A87B-AA29A2A1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E4E4-F669-47FA-B0C8-13FBA4C6B150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A5AFEE-DBC4-481C-9D06-F5455B20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61D79C-4018-4415-BC81-6CC3AEEB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8D44-D005-495F-B87D-EFA01C7CC6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11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1ACD1C-24FE-4E81-BBC2-CDA42B3C7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23EA-31D3-43F8-887A-704263F2A5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18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24C9E6-3D3B-42CE-9DB2-27E56A49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658-7308-4346-9ACB-5103542EB617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C32489-BC51-4172-A714-6B8BF358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8BED1-2CC5-4AC7-80F1-34400D09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D34-B30F-4EA8-BDC4-6FC4170E0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53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BF63-FC41-4CDE-BE17-C704A654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5E10-DBC7-4230-8A5C-100E3F0CC498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FC93-3C97-4514-9803-73CA1EBE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0E5E-AC4A-4EDF-8C90-54910A57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DE98-CFF3-46FA-A3C1-6AB5FEF87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51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2D8D-3A19-4536-9A0C-EC11EBE0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E98-B380-4E06-B3B6-ABB599515B26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1509-C4D0-4E00-BB9B-36CB3873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972BA-88F1-449A-9831-AA96C9DD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5B20-708C-440D-B6E6-A41A07838C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569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DB551C-B033-4DEA-B4AF-CEEC287BD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A09A-8377-4F3F-8FAA-413B9ADB9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002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88" y="2173288"/>
            <a:ext cx="331152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2173288"/>
            <a:ext cx="3313112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6D0701-7208-4EDD-BA4E-E2B87E4A4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6CE6-427E-48AA-85EC-4E74B2E517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7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85F2FE-DA09-4524-B283-6A7C7C2E0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92FA-4B9E-46D8-8608-9B6AEA8C3E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76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66F01A8-CE7A-41B6-98D5-1CE5F1693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034F-143F-4544-AF81-51CB566ED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3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171D54F-0A1C-4328-B804-26F2546B9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46AB-7AED-4D97-9D04-916AB05DD7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87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5F4289-3CAA-4158-B621-F14EEB0A6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675E-BB18-41D4-8E2E-CA25673455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5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CF8D84-9621-4996-B916-330FC43DB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7C51-5104-4D05-923F-44A064123A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179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C57AE4-7296-401F-98DA-6DD1A23929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28738" y="1177925"/>
            <a:ext cx="751681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7C86E7-F416-41E5-B473-AE9310EB7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46188" y="2173288"/>
            <a:ext cx="67770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pic>
        <p:nvPicPr>
          <p:cNvPr id="1028" name="Picture 10" descr="UCLH_Vert.png">
            <a:extLst>
              <a:ext uri="{FF2B5EF4-FFF2-40B4-BE49-F238E27FC236}">
                <a16:creationId xmlns:a16="http://schemas.microsoft.com/office/drawing/2014/main" id="{1B6D3621-6A20-4424-AADB-0AEC660707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334000"/>
            <a:ext cx="5699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6DE7-4508-4178-809E-A20C773FF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6738" y="6356350"/>
            <a:ext cx="652462" cy="2460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 smtClean="0"/>
            </a:lvl1pPr>
          </a:lstStyle>
          <a:p>
            <a:pPr>
              <a:defRPr/>
            </a:pPr>
            <a:fld id="{7AA4A786-F2C2-4B3B-9A36-F8BE11554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0" name="Content Placeholder 5" descr="NHNN colour logo.gif">
            <a:extLst>
              <a:ext uri="{FF2B5EF4-FFF2-40B4-BE49-F238E27FC236}">
                <a16:creationId xmlns:a16="http://schemas.microsoft.com/office/drawing/2014/main" id="{E7B5442F-F0A2-41C8-850D-D65FDE7080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91" r="-32291"/>
          <a:stretch>
            <a:fillRect/>
          </a:stretch>
        </p:blipFill>
        <p:spPr bwMode="auto">
          <a:xfrm>
            <a:off x="-369888" y="152400"/>
            <a:ext cx="1936751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3F893623-AE47-439D-8E49-2C53EB0EA7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663"/>
            <a:ext cx="3402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9pPr>
    </p:titleStyle>
    <p:bodyStyle>
      <a:lvl1pPr marL="2667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30238" indent="-1841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+mn-ea"/>
        </a:defRPr>
      </a:lvl2pPr>
      <a:lvl3pPr marL="984250" indent="-174625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34620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+mn-ea"/>
        </a:defRPr>
      </a:lvl4pPr>
      <a:lvl5pPr marL="2155825" indent="-177800" algn="l" defTabSz="457200" rtl="0" eaLnBrk="0" fontAlgn="base" hangingPunct="0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6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613025" indent="-177800" algn="l" defTabSz="457200" rtl="0" fontAlgn="base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70225" indent="-177800" algn="l" defTabSz="457200" rtl="0" fontAlgn="base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527425" indent="-177800" algn="l" defTabSz="457200" rtl="0" fontAlgn="base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84625" indent="-177800" algn="l" defTabSz="457200" rtl="0" fontAlgn="base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F11BDE2-AFE5-4E03-A971-7CB43B8652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FC57BCE-02B4-4965-A98B-367402F88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29D84-4E40-49F6-B074-BF69C197E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F971-AFD4-4FEB-9DEF-42A95F539675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6EBFD-814F-47A0-A62E-68593CDD0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267E-0B9D-4F72-B828-9DEAB45BD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6A6F8E-3165-40C5-8C6A-DBA8DF6743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5" name="Picture 10" descr="UCLH_Vert.png">
            <a:extLst>
              <a:ext uri="{FF2B5EF4-FFF2-40B4-BE49-F238E27FC236}">
                <a16:creationId xmlns:a16="http://schemas.microsoft.com/office/drawing/2014/main" id="{7C1F377B-CD7F-4A62-A453-8336DB0067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334000"/>
            <a:ext cx="5699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Content Placeholder 5" descr="NHNN colour logo.gif">
            <a:extLst>
              <a:ext uri="{FF2B5EF4-FFF2-40B4-BE49-F238E27FC236}">
                <a16:creationId xmlns:a16="http://schemas.microsoft.com/office/drawing/2014/main" id="{1CFC1365-7134-49AC-9A0C-6227039D54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91" r="-32291"/>
          <a:stretch>
            <a:fillRect/>
          </a:stretch>
        </p:blipFill>
        <p:spPr bwMode="auto">
          <a:xfrm>
            <a:off x="-369888" y="152400"/>
            <a:ext cx="1936751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>
            <a:extLst>
              <a:ext uri="{FF2B5EF4-FFF2-40B4-BE49-F238E27FC236}">
                <a16:creationId xmlns:a16="http://schemas.microsoft.com/office/drawing/2014/main" id="{EE3E5367-9A43-40F2-A097-8FBBF10430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663"/>
            <a:ext cx="3402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harlotte.massey@nhs.ne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4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harlotte.massey@nhs.ne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1070D95-CF98-4B50-9D7F-B4C390E7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2722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en-GB" b="1" dirty="0"/>
              <a:t>Challenges of assessment and management of cough augmentation in MND</a:t>
            </a:r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86EC04A-CEA3-4392-A1B7-1462A3E59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096" y="3973951"/>
            <a:ext cx="7337425" cy="22145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Charlotte Massey (Highly Specialist Physiotherapist)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Charlotte.massey@nhs.net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</a:rPr>
              <a:t>Char_Massey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The National Hospital for Neurology and Neurosurgery, Queen Square, London, WC1N 3BG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25" y="4954042"/>
            <a:ext cx="263672" cy="2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8432" y="750126"/>
            <a:ext cx="8229600" cy="1143000"/>
          </a:xfrm>
        </p:spPr>
        <p:txBody>
          <a:bodyPr/>
          <a:lstStyle/>
          <a:p>
            <a:r>
              <a:rPr lang="en-GB" sz="3600" b="1" dirty="0"/>
              <a:t>PCF under 270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E805E-1EF6-CE49-984E-65BDCE89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7"/>
          <a:stretch/>
        </p:blipFill>
        <p:spPr>
          <a:xfrm>
            <a:off x="1109272" y="1702373"/>
            <a:ext cx="7085486" cy="2046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900B0-69B4-DD49-A31D-FDA4D24BA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92"/>
          <a:stretch/>
        </p:blipFill>
        <p:spPr>
          <a:xfrm>
            <a:off x="1304045" y="4286616"/>
            <a:ext cx="2416510" cy="2103642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984296"/>
              </p:ext>
            </p:extLst>
          </p:nvPr>
        </p:nvGraphicFramePr>
        <p:xfrm>
          <a:off x="4652015" y="4286393"/>
          <a:ext cx="3281268" cy="212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053652" y="3963589"/>
            <a:ext cx="10522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baseline="0" dirty="0"/>
              <a:t>Diagnosis</a:t>
            </a:r>
          </a:p>
        </p:txBody>
      </p:sp>
      <p:sp>
        <p:nvSpPr>
          <p:cNvPr id="11" name="Content Placeholder 5"/>
          <p:cNvSpPr txBox="1">
            <a:spLocks noGrp="1"/>
          </p:cNvSpPr>
          <p:nvPr>
            <p:ph idx="1"/>
          </p:nvPr>
        </p:nvSpPr>
        <p:spPr>
          <a:xfrm>
            <a:off x="5692000" y="3978839"/>
            <a:ext cx="1319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1400" b="1" dirty="0"/>
              <a:t>Mobility Status</a:t>
            </a:r>
          </a:p>
        </p:txBody>
      </p:sp>
    </p:spTree>
    <p:extLst>
      <p:ext uri="{BB962C8B-B14F-4D97-AF65-F5344CB8AC3E}">
        <p14:creationId xmlns:p14="http://schemas.microsoft.com/office/powerpoint/2010/main" val="462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09194" y="3716008"/>
            <a:ext cx="3082330" cy="1051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successfully setup with cough augmentation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1524" y="3716008"/>
            <a:ext cx="2949424" cy="1051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unsuccessful with cough augmentation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09194" y="5273817"/>
            <a:ext cx="1265275" cy="797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MI:E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5569" y="5273817"/>
            <a:ext cx="1265275" cy="797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LVR bag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FCF51B-EA9D-4C54-B87D-79B86F4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1030288"/>
            <a:ext cx="7510462" cy="881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b="1" dirty="0">
                <a:latin typeface="+mn-lt"/>
                <a:cs typeface="Arial" panose="020B0604020202020204" pitchFamily="34" charset="0"/>
              </a:rPr>
              <a:t>Cough Augmentation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6109" y="4767072"/>
            <a:ext cx="255171" cy="35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3793" y="4767072"/>
            <a:ext cx="200816" cy="35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0E7B74E-0107-3243-92BF-B9F2C3636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746" r="29199"/>
          <a:stretch/>
        </p:blipFill>
        <p:spPr>
          <a:xfrm>
            <a:off x="1726658" y="2272534"/>
            <a:ext cx="6114290" cy="14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1298766"/>
            <a:ext cx="8229600" cy="1143000"/>
          </a:xfrm>
        </p:spPr>
        <p:txBody>
          <a:bodyPr/>
          <a:lstStyle/>
          <a:p>
            <a:r>
              <a:rPr lang="en-GB" sz="3600" b="1" dirty="0"/>
              <a:t>Reasons for failed cough </a:t>
            </a:r>
            <a:br>
              <a:rPr lang="en-GB" sz="3600" b="1" dirty="0"/>
            </a:br>
            <a:r>
              <a:rPr lang="en-GB" sz="3600" b="1" dirty="0"/>
              <a:t>augmentation initiation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6258" y="2896950"/>
            <a:ext cx="3950208" cy="3264407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/>
              <a:t>⁃ Uncontrolled </a:t>
            </a:r>
            <a:r>
              <a:rPr lang="en-GB" sz="2500" dirty="0" err="1"/>
              <a:t>sialorrhoea</a:t>
            </a:r>
            <a:endParaRPr lang="en-GB" sz="2500" dirty="0"/>
          </a:p>
          <a:p>
            <a:pPr marL="0" indent="0">
              <a:buNone/>
            </a:pPr>
            <a:r>
              <a:rPr lang="en-GB" sz="2500" dirty="0"/>
              <a:t>⁃ Bulbar collapse </a:t>
            </a:r>
            <a:br>
              <a:rPr lang="en-GB" sz="2500" dirty="0"/>
            </a:br>
            <a:r>
              <a:rPr lang="en-GB" sz="2500" dirty="0"/>
              <a:t>⁃ Cognitive impairment</a:t>
            </a:r>
            <a:br>
              <a:rPr lang="en-GB" sz="2500" dirty="0"/>
            </a:br>
            <a:r>
              <a:rPr lang="en-GB" sz="2500" b="1" dirty="0"/>
              <a:t>-</a:t>
            </a:r>
            <a:r>
              <a:rPr lang="en-GB" sz="2500" dirty="0"/>
              <a:t>  Breathlessness</a:t>
            </a:r>
            <a:br>
              <a:rPr lang="en-GB" sz="2500" dirty="0"/>
            </a:br>
            <a:r>
              <a:rPr lang="en-GB" sz="2500" dirty="0"/>
              <a:t>⁃ Unmanaged dysphagia </a:t>
            </a:r>
            <a:br>
              <a:rPr lang="en-GB" sz="2500" dirty="0"/>
            </a:br>
            <a:endParaRPr lang="en-GB" sz="2500" dirty="0"/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55937"/>
              </p:ext>
            </p:extLst>
          </p:nvPr>
        </p:nvGraphicFramePr>
        <p:xfrm>
          <a:off x="4586990" y="2582056"/>
          <a:ext cx="4092314" cy="367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858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32" y="750126"/>
            <a:ext cx="8229600" cy="1143000"/>
          </a:xfrm>
        </p:spPr>
        <p:txBody>
          <a:bodyPr/>
          <a:lstStyle/>
          <a:p>
            <a:r>
              <a:rPr lang="en-GB" sz="3600" b="1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2014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Can we predict which patients will have successful set up of cough augmentation using any of the following predictors?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1621460" y="3943546"/>
            <a:ext cx="1265275" cy="797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FVC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4393" y="3943546"/>
            <a:ext cx="1252235" cy="76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status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0371" y="3943545"/>
            <a:ext cx="1265275" cy="797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of chest infections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9118" y="5251810"/>
            <a:ext cx="1265275" cy="783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MND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6627" y="5251810"/>
            <a:ext cx="1265275" cy="770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PCF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2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64AC58F-2EC1-4237-9B73-3ACF35CA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3642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Results 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7CA7646-C108-42C4-9405-7D5AE7D0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056B14-F7AD-4FD3-8FB1-B9E44374409E}" type="slidenum">
              <a:rPr lang="en-GB" altLang="en-US" sz="1200" b="0" baseline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 b="0" baseline="0">
              <a:latin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0" y="1811044"/>
            <a:ext cx="4189575" cy="24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04" y="1851840"/>
            <a:ext cx="4094826" cy="241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C68E0-EB1E-A240-A486-E2977A841D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48"/>
          <a:stretch/>
        </p:blipFill>
        <p:spPr>
          <a:xfrm>
            <a:off x="1114366" y="4347912"/>
            <a:ext cx="3232896" cy="2252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36EE8-03C8-E341-BED8-F1B6B3D771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56"/>
          <a:stretch/>
        </p:blipFill>
        <p:spPr>
          <a:xfrm>
            <a:off x="5006715" y="4565303"/>
            <a:ext cx="3457768" cy="181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16" y="933006"/>
            <a:ext cx="8229600" cy="1143000"/>
          </a:xfrm>
        </p:spPr>
        <p:txBody>
          <a:bodyPr/>
          <a:lstStyle/>
          <a:p>
            <a:r>
              <a:rPr lang="en-GB" sz="3600" b="1" dirty="0"/>
              <a:t>Results Overview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6466" y="6320992"/>
            <a:ext cx="77076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p &lt; 0.05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F8D41-3296-DE41-BE22-D50EE181B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38" r="33941"/>
          <a:stretch/>
        </p:blipFill>
        <p:spPr>
          <a:xfrm>
            <a:off x="2222500" y="1882504"/>
            <a:ext cx="4699000" cy="44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8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870061"/>
            <a:ext cx="8229600" cy="1143000"/>
          </a:xfrm>
        </p:spPr>
        <p:txBody>
          <a:bodyPr/>
          <a:lstStyle/>
          <a:p>
            <a:r>
              <a:rPr lang="en-GB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828" y="2059030"/>
            <a:ext cx="7697972" cy="3872061"/>
          </a:xfrm>
        </p:spPr>
        <p:txBody>
          <a:bodyPr/>
          <a:lstStyle/>
          <a:p>
            <a:r>
              <a:rPr lang="en-GB" sz="2800" dirty="0"/>
              <a:t>There was only a 50% success rate for setting up traditional cough augmentation with patients with MND </a:t>
            </a:r>
          </a:p>
          <a:p>
            <a:r>
              <a:rPr lang="en-GB" sz="2800" dirty="0"/>
              <a:t>There is </a:t>
            </a:r>
            <a:r>
              <a:rPr lang="en-GB" sz="2800" b="1" u="sng" dirty="0"/>
              <a:t>NO</a:t>
            </a:r>
            <a:r>
              <a:rPr lang="en-GB" sz="2800" dirty="0"/>
              <a:t> significant predictor of successful set up vs unsuccessful set up in a general cough assessment</a:t>
            </a:r>
          </a:p>
          <a:p>
            <a:r>
              <a:rPr lang="en-GB" sz="2800" dirty="0"/>
              <a:t>There are numerous factors that have to be considered when compiling a respiratory management plan for patients with MND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870061"/>
            <a:ext cx="8229600" cy="1143000"/>
          </a:xfrm>
        </p:spPr>
        <p:txBody>
          <a:bodyPr/>
          <a:lstStyle/>
          <a:p>
            <a:r>
              <a:rPr lang="en-GB" b="1" dirty="0"/>
              <a:t>Recommendations to field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828" y="2059030"/>
            <a:ext cx="7697972" cy="3872061"/>
          </a:xfrm>
        </p:spPr>
        <p:txBody>
          <a:bodyPr/>
          <a:lstStyle/>
          <a:p>
            <a:r>
              <a:rPr lang="en-GB" sz="2800" dirty="0"/>
              <a:t>At point of referral physicians and therapists need to be aware of possible barriers to cough augmentation (</a:t>
            </a:r>
            <a:r>
              <a:rPr lang="en-GB" sz="2800" dirty="0" err="1"/>
              <a:t>eg</a:t>
            </a:r>
            <a:r>
              <a:rPr lang="en-GB" sz="2800" dirty="0"/>
              <a:t> cognition)</a:t>
            </a:r>
          </a:p>
          <a:p>
            <a:r>
              <a:rPr lang="en-GB" sz="2800" dirty="0"/>
              <a:t>Identify and modify risk factors (</a:t>
            </a:r>
            <a:r>
              <a:rPr lang="en-GB" sz="2800" dirty="0" err="1"/>
              <a:t>eg</a:t>
            </a:r>
            <a:r>
              <a:rPr lang="en-GB" sz="2800" dirty="0"/>
              <a:t> </a:t>
            </a:r>
            <a:r>
              <a:rPr lang="en-GB" sz="2800" dirty="0" err="1"/>
              <a:t>sialorrhoea</a:t>
            </a:r>
            <a:r>
              <a:rPr lang="en-GB" sz="2800" dirty="0"/>
              <a:t>, dysphagia) </a:t>
            </a:r>
          </a:p>
          <a:p>
            <a:r>
              <a:rPr lang="en-GB" sz="2800" dirty="0"/>
              <a:t>We recommend a joint assessment by PT and SLT to identify and manage risk/benefit of cough augmentation and provide MDT chest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870061"/>
            <a:ext cx="8229600" cy="1143000"/>
          </a:xfrm>
        </p:spPr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059030"/>
            <a:ext cx="7955280" cy="3872061"/>
          </a:xfrm>
        </p:spPr>
        <p:txBody>
          <a:bodyPr/>
          <a:lstStyle/>
          <a:p>
            <a:r>
              <a:rPr lang="en-US" altLang="en-US" sz="1400" dirty="0" err="1"/>
              <a:t>Chatwin</a:t>
            </a:r>
            <a:r>
              <a:rPr lang="en-US" altLang="en-US" sz="1400" dirty="0"/>
              <a:t> M, Ross E, Hart N, </a:t>
            </a:r>
            <a:r>
              <a:rPr lang="en-US" altLang="en-US" sz="1400" dirty="0" err="1"/>
              <a:t>Nickol</a:t>
            </a:r>
            <a:r>
              <a:rPr lang="en-US" altLang="en-US" sz="1400" dirty="0"/>
              <a:t> AH, </a:t>
            </a:r>
            <a:r>
              <a:rPr lang="en-US" altLang="en-US" sz="1400" dirty="0" err="1"/>
              <a:t>Polkey</a:t>
            </a:r>
            <a:r>
              <a:rPr lang="en-US" altLang="en-US" sz="1400" dirty="0"/>
              <a:t> MI, Simonds AK (2003)  Cough augmentation with mechanical insufflation/</a:t>
            </a:r>
            <a:r>
              <a:rPr lang="en-US" altLang="en-US" sz="1400" dirty="0" err="1"/>
              <a:t>exsufflation</a:t>
            </a:r>
            <a:r>
              <a:rPr lang="en-US" altLang="en-US" sz="1400" dirty="0"/>
              <a:t> in patients with neuromuscular weakness. </a:t>
            </a:r>
            <a:r>
              <a:rPr lang="en-US" altLang="en-US" sz="1400" dirty="0" err="1"/>
              <a:t>Eur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Respir</a:t>
            </a:r>
            <a:r>
              <a:rPr lang="en-US" altLang="en-US" sz="1400" dirty="0"/>
              <a:t> J 2003; 21: 502–508</a:t>
            </a:r>
          </a:p>
          <a:p>
            <a:pPr eaLnBrk="1" hangingPunct="1"/>
            <a:r>
              <a:rPr lang="en-GB" altLang="en-US" sz="1400" dirty="0"/>
              <a:t>Toussaint M, </a:t>
            </a:r>
            <a:r>
              <a:rPr lang="en-GB" altLang="en-US" sz="1400" dirty="0" err="1"/>
              <a:t>Boitano</a:t>
            </a:r>
            <a:r>
              <a:rPr lang="en-GB" altLang="en-US" sz="1400" dirty="0"/>
              <a:t> L, </a:t>
            </a:r>
            <a:r>
              <a:rPr lang="en-GB" altLang="en-US" sz="1400" dirty="0" err="1"/>
              <a:t>Gathot</a:t>
            </a:r>
            <a:r>
              <a:rPr lang="en-GB" altLang="en-US" sz="1400" dirty="0"/>
              <a:t> V, </a:t>
            </a:r>
            <a:r>
              <a:rPr lang="en-GB" altLang="en-US" sz="1400" dirty="0" err="1"/>
              <a:t>Steens</a:t>
            </a:r>
            <a:r>
              <a:rPr lang="en-GB" altLang="en-US" sz="1400" dirty="0"/>
              <a:t> M, </a:t>
            </a:r>
            <a:r>
              <a:rPr lang="en-GB" altLang="en-US" sz="1400" dirty="0" err="1"/>
              <a:t>Soudon</a:t>
            </a:r>
            <a:r>
              <a:rPr lang="en-GB" altLang="en-US" sz="1400" dirty="0"/>
              <a:t> P (2009) Limits of effective cough-augmentation techniques in patients with neuromuscular disease. Respiratory care; 54 (3): 359-366</a:t>
            </a:r>
          </a:p>
          <a:p>
            <a:pPr eaLnBrk="1" hangingPunct="1"/>
            <a:r>
              <a:rPr lang="en-GB" altLang="en-US" sz="1400" dirty="0"/>
              <a:t>Park JH, Kang SW, Lee SC, Choi WA, Kim DH (2010) How respiratory muscle strength correlates with cough capacity in patients with respiratory muscle weakness. </a:t>
            </a:r>
            <a:r>
              <a:rPr lang="en-GB" altLang="en-US" sz="1400" dirty="0" err="1"/>
              <a:t>Yonsei</a:t>
            </a:r>
            <a:r>
              <a:rPr lang="en-GB" altLang="en-US" sz="1400" dirty="0"/>
              <a:t> Med Journal; 51 (3): 392- 397</a:t>
            </a:r>
          </a:p>
          <a:p>
            <a:pPr eaLnBrk="1" hangingPunct="1"/>
            <a:r>
              <a:rPr lang="en-GB" altLang="en-US" sz="1400" dirty="0" err="1"/>
              <a:t>Rafiq</a:t>
            </a:r>
            <a:r>
              <a:rPr lang="en-GB" altLang="en-US" sz="1400" dirty="0"/>
              <a:t> M, </a:t>
            </a:r>
            <a:r>
              <a:rPr lang="en-GB" altLang="en-US" sz="1400" dirty="0" err="1"/>
              <a:t>Bradburn</a:t>
            </a:r>
            <a:r>
              <a:rPr lang="en-GB" altLang="en-US" sz="1400" dirty="0"/>
              <a:t> M, Proctor A, Billings C, Bianchi S, McDermott C (2015) A preliminary randomised trial of the insufflator-</a:t>
            </a:r>
            <a:r>
              <a:rPr lang="en-GB" altLang="en-US" sz="1400" dirty="0" err="1"/>
              <a:t>exsufflator</a:t>
            </a:r>
            <a:r>
              <a:rPr lang="en-GB" altLang="en-US" sz="1400" dirty="0"/>
              <a:t> vs breath stacking technique in patients with Amyotrophic lateral sclerosis. J ALS &amp; Frontotemporal degeneration; 16: 7-8</a:t>
            </a:r>
          </a:p>
          <a:p>
            <a:pPr eaLnBrk="1" hangingPunct="1"/>
            <a:r>
              <a:rPr lang="en-US" altLang="en-US" sz="1400" dirty="0"/>
              <a:t>Sancho J, Martinez d, Bures F, Diaz JL, </a:t>
            </a:r>
            <a:r>
              <a:rPr lang="en-US" altLang="en-US" sz="1400" dirty="0" err="1"/>
              <a:t>Ponz</a:t>
            </a:r>
            <a:r>
              <a:rPr lang="en-US" altLang="en-US" sz="1400" dirty="0"/>
              <a:t> A, </a:t>
            </a:r>
            <a:r>
              <a:rPr lang="en-US" altLang="en-US" sz="1400" dirty="0" err="1"/>
              <a:t>Severa</a:t>
            </a:r>
            <a:r>
              <a:rPr lang="en-US" altLang="en-US" sz="1400" dirty="0"/>
              <a:t> E (2018) Bulbar impairment score and survival of stable amyotrophic lateral sclerosis patients after noninvasive ventilation initiation . ERJ 16; 4(2) </a:t>
            </a:r>
          </a:p>
          <a:p>
            <a:pPr eaLnBrk="1" hangingPunct="1"/>
            <a:r>
              <a:rPr lang="en-GB" altLang="en-US" sz="1400" dirty="0"/>
              <a:t>Anderson T, </a:t>
            </a:r>
            <a:r>
              <a:rPr lang="en-GB" altLang="en-US" sz="1400" dirty="0" err="1"/>
              <a:t>Sandnes</a:t>
            </a:r>
            <a:r>
              <a:rPr lang="en-GB" altLang="en-US" sz="1400" dirty="0"/>
              <a:t> A, </a:t>
            </a:r>
            <a:r>
              <a:rPr lang="en-GB" altLang="en-US" sz="1400" dirty="0" err="1"/>
              <a:t>Brekka</a:t>
            </a:r>
            <a:r>
              <a:rPr lang="en-GB" altLang="en-US" sz="1400" dirty="0"/>
              <a:t> A, </a:t>
            </a:r>
            <a:r>
              <a:rPr lang="en-GB" altLang="en-US" sz="1400" dirty="0" err="1"/>
              <a:t>Hilland</a:t>
            </a:r>
            <a:r>
              <a:rPr lang="en-GB" altLang="en-US" sz="1400" dirty="0"/>
              <a:t> M, </a:t>
            </a:r>
            <a:r>
              <a:rPr lang="en-GB" altLang="en-US" sz="1400" dirty="0" err="1"/>
              <a:t>Clemm</a:t>
            </a:r>
            <a:r>
              <a:rPr lang="en-GB" altLang="en-US" sz="1400" dirty="0"/>
              <a:t> H, </a:t>
            </a:r>
            <a:r>
              <a:rPr lang="en-GB" altLang="en-US" sz="1400" dirty="0" err="1"/>
              <a:t>Fondenes</a:t>
            </a:r>
            <a:r>
              <a:rPr lang="en-GB" altLang="en-US" sz="1400" dirty="0"/>
              <a:t> O, </a:t>
            </a:r>
            <a:r>
              <a:rPr lang="en-GB" altLang="en-US" sz="1400" dirty="0" err="1"/>
              <a:t>Tysnes</a:t>
            </a:r>
            <a:r>
              <a:rPr lang="en-GB" altLang="en-US" sz="1400" dirty="0"/>
              <a:t> O, </a:t>
            </a:r>
            <a:r>
              <a:rPr lang="en-GB" altLang="en-US" sz="1400" dirty="0" err="1"/>
              <a:t>Heimdal</a:t>
            </a:r>
            <a:r>
              <a:rPr lang="en-GB" altLang="en-US" sz="1400" dirty="0"/>
              <a:t> JH, </a:t>
            </a:r>
            <a:r>
              <a:rPr lang="en-GB" altLang="en-US" sz="1400" dirty="0" err="1"/>
              <a:t>Vollsaeter</a:t>
            </a:r>
            <a:r>
              <a:rPr lang="en-GB" altLang="en-US" sz="1400" dirty="0"/>
              <a:t> M and </a:t>
            </a:r>
            <a:r>
              <a:rPr lang="en-GB" altLang="en-US" sz="1400" dirty="0" err="1"/>
              <a:t>Roksund</a:t>
            </a:r>
            <a:r>
              <a:rPr lang="en-GB" altLang="en-US" sz="1400" dirty="0"/>
              <a:t> O (2018) </a:t>
            </a:r>
            <a:r>
              <a:rPr lang="en-US" altLang="en-US" sz="1400" dirty="0"/>
              <a:t>Laryngeal response patterns influence the efficacy of mechanical assisted cough in amyotrophic lateral sclerosis. Thorax online.</a:t>
            </a:r>
          </a:p>
          <a:p>
            <a:pPr eaLnBrk="1" hangingPunct="1"/>
            <a:r>
              <a:rPr lang="en-GB" altLang="en-US" sz="1400" dirty="0"/>
              <a:t>NICE Guidelines: Motor Neurone Disease: Assessment and management (2016) </a:t>
            </a:r>
            <a:r>
              <a:rPr lang="en-GB" altLang="en-US" sz="1400" dirty="0">
                <a:hlinkClick r:id="rId3"/>
              </a:rPr>
              <a:t>https://www.nice.org.uk/guidance/ng42</a:t>
            </a:r>
            <a:endParaRPr lang="en-GB" altLang="en-US" sz="14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1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1004973"/>
            <a:ext cx="8229600" cy="1143000"/>
          </a:xfrm>
        </p:spPr>
        <p:txBody>
          <a:bodyPr/>
          <a:lstStyle/>
          <a:p>
            <a:r>
              <a:rPr lang="en-GB" b="1" dirty="0"/>
              <a:t>Thank you for listening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15998" y="239406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baseline="0" dirty="0">
                <a:solidFill>
                  <a:schemeClr val="accent5">
                    <a:lumMod val="75000"/>
                  </a:schemeClr>
                </a:solidFill>
              </a:rPr>
              <a:t>Any 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32" y="3844978"/>
            <a:ext cx="3544289" cy="23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8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95" y="836422"/>
            <a:ext cx="8229600" cy="1143000"/>
          </a:xfrm>
        </p:spPr>
        <p:txBody>
          <a:bodyPr/>
          <a:lstStyle/>
          <a:p>
            <a:r>
              <a:rPr lang="en-GB" sz="3600" b="1" dirty="0"/>
              <a:t>Disclosures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76" y="1807464"/>
            <a:ext cx="7869936" cy="4525963"/>
          </a:xfrm>
        </p:spPr>
        <p:txBody>
          <a:bodyPr/>
          <a:lstStyle/>
          <a:p>
            <a:pPr marL="0" indent="0">
              <a:buNone/>
            </a:pPr>
            <a:endParaRPr lang="en-GB" sz="2800" dirty="0"/>
          </a:p>
          <a:p>
            <a:r>
              <a:rPr lang="en-GB" dirty="0"/>
              <a:t>No disclosures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With thanks to MNDA North London for funding conference attendance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34" y="4951172"/>
            <a:ext cx="1925807" cy="8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2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6020"/>
            <a:ext cx="8229600" cy="387014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</a:rPr>
              <a:t>Charlotte Massey (Highly Specialist Physiotherapist)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  <a:hlinkClick r:id="rId2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Charlotte.massey@nhs.net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    @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</a:rPr>
              <a:t>Char_Massey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The National Hospital for Neurology and Neurosurgery,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Queen Square,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London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WC1N 3BG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121" y="964185"/>
            <a:ext cx="8229600" cy="1143000"/>
          </a:xfrm>
        </p:spPr>
        <p:txBody>
          <a:bodyPr/>
          <a:lstStyle/>
          <a:p>
            <a:r>
              <a:rPr lang="en-GB" b="1" dirty="0"/>
              <a:t>Contact Information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31" y="3492501"/>
            <a:ext cx="263672" cy="2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6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676974"/>
            <a:ext cx="8229600" cy="1143000"/>
          </a:xfrm>
        </p:spPr>
        <p:txBody>
          <a:bodyPr/>
          <a:lstStyle/>
          <a:p>
            <a:r>
              <a:rPr lang="en-GB" sz="3600" b="1" dirty="0"/>
              <a:t>Introduction/Background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76" y="1807464"/>
            <a:ext cx="7869936" cy="4525963"/>
          </a:xfrm>
        </p:spPr>
        <p:txBody>
          <a:bodyPr/>
          <a:lstStyle/>
          <a:p>
            <a:r>
              <a:rPr lang="en-GB" dirty="0"/>
              <a:t>What do we know about cough in MND currently?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altLang="en-US" sz="1800" dirty="0"/>
              <a:t>Reduced lung volumes and weak abdominal muscles result in an inadequate cough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altLang="en-US" sz="1800" dirty="0"/>
              <a:t>Bulbar impairment prevents </a:t>
            </a:r>
            <a:r>
              <a:rPr lang="en-GB" altLang="en-US" sz="1800" dirty="0" err="1"/>
              <a:t>glottic</a:t>
            </a:r>
            <a:r>
              <a:rPr lang="en-GB" altLang="en-US" sz="1800" dirty="0"/>
              <a:t> closure and pharyngeal contraction (Toussaint et al 2009)</a:t>
            </a:r>
          </a:p>
          <a:p>
            <a:r>
              <a:rPr lang="en-GB" dirty="0"/>
              <a:t>Recent evidence and guidelines emerging in management of cough in MND: </a:t>
            </a:r>
          </a:p>
          <a:p>
            <a:pPr lvl="1"/>
            <a:r>
              <a:rPr lang="en-GB" sz="1800" dirty="0"/>
              <a:t>‘Offer cough augmentation techniques […] to people with MND who cannot cough effectively’ (NICE, 2016) </a:t>
            </a:r>
          </a:p>
          <a:p>
            <a:pPr lvl="1"/>
            <a:r>
              <a:rPr lang="en-GB" sz="1800" dirty="0"/>
              <a:t>‘The application of positive inspiratory pressures should be tailored to the individual’ (Anderson et al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03" y="829465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</a:rPr>
              <a:t>BUT!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2" y="1856232"/>
            <a:ext cx="754684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There are many unanswered questions…</a:t>
            </a:r>
          </a:p>
          <a:p>
            <a:pPr marL="0" indent="0" algn="ctr">
              <a:buNone/>
            </a:pPr>
            <a:endParaRPr lang="en-GB" b="1" dirty="0"/>
          </a:p>
          <a:p>
            <a:pPr>
              <a:buFontTx/>
              <a:buChar char="-"/>
            </a:pPr>
            <a:r>
              <a:rPr lang="en-GB" sz="2400" dirty="0"/>
              <a:t>When should patients be offered cough augmentation?</a:t>
            </a:r>
          </a:p>
          <a:p>
            <a:pPr>
              <a:buFontTx/>
              <a:buChar char="-"/>
            </a:pPr>
            <a:r>
              <a:rPr lang="en-GB" sz="2400" dirty="0"/>
              <a:t>How do we decide what cough augmentation to offer?</a:t>
            </a:r>
          </a:p>
          <a:p>
            <a:pPr>
              <a:buFontTx/>
              <a:buChar char="-"/>
            </a:pPr>
            <a:r>
              <a:rPr lang="en-GB" sz="2400" dirty="0"/>
              <a:t>What are the optimum settings and frequency of cough augmentation? </a:t>
            </a:r>
          </a:p>
          <a:p>
            <a:pPr>
              <a:buFontTx/>
              <a:buChar char="-"/>
            </a:pPr>
            <a:r>
              <a:rPr lang="en-GB" sz="2400" dirty="0"/>
              <a:t>What is the best way to assess for cough augmentation?</a:t>
            </a:r>
          </a:p>
          <a:p>
            <a:pPr>
              <a:buFontTx/>
              <a:buChar char="-"/>
            </a:pPr>
            <a:r>
              <a:rPr lang="en-GB" sz="2400" dirty="0"/>
              <a:t>Are there any risks of cough augmentation?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AC3F52-7529-44D4-AF29-5DA45327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83642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cs typeface="Arial" panose="020B0604020202020204" pitchFamily="34" charset="0"/>
              </a:rPr>
              <a:t>MND Service at NHNN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2B7A5B-2F07-4893-9E9B-53CDA2A8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68" y="1827523"/>
            <a:ext cx="4827182" cy="43620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 200 patients on the caseload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Large geographical area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Clinical areas: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MND clinics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Respiratory clinics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Neurology wards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NMCCC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92" y="2962140"/>
            <a:ext cx="3093771" cy="248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662527D4-B585-442F-ACEA-09182FC1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C6383C4-0E71-4BE0-BC5D-6085C7D1A9F6}" type="slidenum">
              <a:rPr lang="en-GB" altLang="en-US" sz="1200" b="0" baseline="0"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A160E4-9E05-4F27-A741-042D3F02D766}"/>
              </a:ext>
            </a:extLst>
          </p:cNvPr>
          <p:cNvSpPr/>
          <p:nvPr/>
        </p:nvSpPr>
        <p:spPr bwMode="auto">
          <a:xfrm>
            <a:off x="3488661" y="2054964"/>
            <a:ext cx="2400300" cy="838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sz="2800" dirty="0">
                <a:latin typeface="Arial" charset="0"/>
                <a:ea typeface="ＭＳ Ｐゴシック" charset="-128"/>
              </a:rPr>
              <a:t>Assessment </a:t>
            </a:r>
            <a:endParaRPr lang="en-US" sz="2800" dirty="0">
              <a:latin typeface="Arial" charset="0"/>
              <a:ea typeface="ＭＳ Ｐゴシック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0470C4-408C-4BF7-A6AE-F67AE7CB9DE4}"/>
              </a:ext>
            </a:extLst>
          </p:cNvPr>
          <p:cNvSpPr/>
          <p:nvPr/>
        </p:nvSpPr>
        <p:spPr bwMode="auto">
          <a:xfrm>
            <a:off x="6291521" y="2607529"/>
            <a:ext cx="16256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sz="2400" dirty="0">
                <a:latin typeface="Arial" charset="0"/>
                <a:ea typeface="ＭＳ Ｐゴシック" charset="-128"/>
              </a:rPr>
              <a:t>PCF &gt;270 l/min</a:t>
            </a:r>
            <a:endParaRPr lang="en-US" sz="2400" dirty="0">
              <a:latin typeface="Arial" charset="0"/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sz="2400" dirty="0">
              <a:latin typeface="Arial" charset="0"/>
              <a:ea typeface="ＭＳ Ｐゴシック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57771" y="2182876"/>
            <a:ext cx="450160" cy="307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26126" y="2182876"/>
            <a:ext cx="572634" cy="303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E0470C4-408C-4BF7-A6AE-F67AE7CB9DE4}"/>
              </a:ext>
            </a:extLst>
          </p:cNvPr>
          <p:cNvSpPr/>
          <p:nvPr/>
        </p:nvSpPr>
        <p:spPr bwMode="auto">
          <a:xfrm>
            <a:off x="1457251" y="2607529"/>
            <a:ext cx="16256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sz="2400" dirty="0">
                <a:latin typeface="Arial" charset="0"/>
                <a:ea typeface="ＭＳ Ｐゴシック" charset="-128"/>
              </a:rPr>
              <a:t>PCF &lt;270 l/min</a:t>
            </a:r>
            <a:endParaRPr lang="en-US" sz="2400" dirty="0">
              <a:latin typeface="Arial" charset="0"/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E0470C4-408C-4BF7-A6AE-F67AE7CB9DE4}"/>
              </a:ext>
            </a:extLst>
          </p:cNvPr>
          <p:cNvSpPr/>
          <p:nvPr/>
        </p:nvSpPr>
        <p:spPr bwMode="auto">
          <a:xfrm>
            <a:off x="6126126" y="3971581"/>
            <a:ext cx="1956390" cy="982911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3858" y="4060194"/>
            <a:ext cx="202092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Issued with breath stacking exercises or ACBT and respiratory information given.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04321" y="3464154"/>
            <a:ext cx="0" cy="31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4745" y="5102793"/>
            <a:ext cx="227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Patients monitored via clinic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E0470C4-408C-4BF7-A6AE-F67AE7CB9DE4}"/>
              </a:ext>
            </a:extLst>
          </p:cNvPr>
          <p:cNvSpPr/>
          <p:nvPr/>
        </p:nvSpPr>
        <p:spPr bwMode="auto">
          <a:xfrm>
            <a:off x="1462566" y="3867911"/>
            <a:ext cx="1625600" cy="96934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sz="2400" dirty="0">
                <a:latin typeface="Arial" charset="0"/>
                <a:ea typeface="ＭＳ Ｐゴシック" charset="-128"/>
              </a:rPr>
              <a:t>Assessment by PT/SLT</a:t>
            </a:r>
            <a:endParaRPr lang="en-US" sz="2400" dirty="0">
              <a:latin typeface="Arial" charset="0"/>
              <a:ea typeface="ＭＳ Ｐゴシック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60197" y="3464154"/>
            <a:ext cx="0" cy="31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E0470C4-408C-4BF7-A6AE-F67AE7CB9DE4}"/>
              </a:ext>
            </a:extLst>
          </p:cNvPr>
          <p:cNvSpPr/>
          <p:nvPr/>
        </p:nvSpPr>
        <p:spPr bwMode="auto">
          <a:xfrm>
            <a:off x="1462566" y="5402604"/>
            <a:ext cx="1625600" cy="96934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1720" y="5424556"/>
            <a:ext cx="1456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Individualised chest management plan issued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275366" y="4922315"/>
            <a:ext cx="0" cy="31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21AC3F52-7529-44D4-AF29-5DA45327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83642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cs typeface="Arial" panose="020B0604020202020204" pitchFamily="34" charset="0"/>
              </a:rPr>
              <a:t>Current Process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48" y="3568181"/>
            <a:ext cx="1848414" cy="13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ECFF06C-E6B4-40F7-A910-FCE60059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777">
            <a:off x="2654378" y="1195825"/>
            <a:ext cx="3500230" cy="49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8" grpId="0" animBg="1"/>
      <p:bldP spid="31" grpId="0" animBg="1"/>
      <p:bldP spid="32" grpId="0" animBg="1"/>
      <p:bldP spid="15" grpId="0"/>
      <p:bldP spid="18" grpId="0"/>
      <p:bldP spid="37" grpId="0" animBg="1"/>
      <p:bldP spid="4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6F3F4A5-494D-4FE3-B502-9BD40981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577659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dirty="0"/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 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6BD0507-71CE-481D-96A0-75FDA0D1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016" y="2254102"/>
            <a:ext cx="7786152" cy="3915050"/>
          </a:xfrm>
        </p:spPr>
        <p:txBody>
          <a:bodyPr rtlCol="0">
            <a:normAutofit fontScale="55000" lnSpcReduction="20000"/>
          </a:bodyPr>
          <a:lstStyle/>
          <a:p>
            <a:pPr marL="503238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4500" dirty="0">
                <a:cs typeface="Arial" panose="020B0604020202020204" pitchFamily="34" charset="0"/>
              </a:rPr>
              <a:t>Data collected on 52 patients under MND service at NHNN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cs typeface="Arial" panose="020B0604020202020204" pitchFamily="34" charset="0"/>
              </a:rPr>
              <a:t>December 2017 – October 2018</a:t>
            </a:r>
          </a:p>
          <a:p>
            <a:pPr marL="503238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4500" dirty="0">
                <a:cs typeface="Arial" panose="020B0604020202020204" pitchFamily="34" charset="0"/>
              </a:rPr>
              <a:t>All patients assessed by PT/SLT </a:t>
            </a:r>
          </a:p>
          <a:p>
            <a:pPr marL="503238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4500" dirty="0">
                <a:cs typeface="Arial" panose="020B0604020202020204" pitchFamily="34" charset="0"/>
              </a:rPr>
              <a:t>Assessments completed: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400" dirty="0">
                <a:cs typeface="Arial" panose="020B0604020202020204" pitchFamily="34" charset="0"/>
              </a:rPr>
              <a:t>Peak cough flow (PCF) 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400" dirty="0">
                <a:cs typeface="Arial" panose="020B0604020202020204" pitchFamily="34" charset="0"/>
              </a:rPr>
              <a:t>Forced Vital Capacity (FVC) 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400" dirty="0">
                <a:cs typeface="Arial" panose="020B0604020202020204" pitchFamily="34" charset="0"/>
              </a:rPr>
              <a:t>Mobility status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400" dirty="0">
                <a:cs typeface="Arial" panose="020B0604020202020204" pitchFamily="34" charset="0"/>
              </a:rPr>
              <a:t>MND diagnosis 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400" dirty="0">
                <a:cs typeface="Arial" panose="020B0604020202020204" pitchFamily="34" charset="0"/>
              </a:rPr>
              <a:t>Number of chest infections in 6 months </a:t>
            </a:r>
          </a:p>
          <a:p>
            <a:pPr marL="903288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400" dirty="0" err="1">
                <a:cs typeface="Arial" panose="020B0604020202020204" pitchFamily="34" charset="0"/>
              </a:rPr>
              <a:t>Nasoendoscope</a:t>
            </a:r>
            <a:r>
              <a:rPr lang="en-GB" sz="3400" dirty="0">
                <a:cs typeface="Arial" panose="020B0604020202020204" pitchFamily="34" charset="0"/>
              </a:rPr>
              <a:t> assessment was completed on patients if </a:t>
            </a:r>
            <a:r>
              <a:rPr lang="en-GB" sz="3400" dirty="0">
                <a:solidFill>
                  <a:srgbClr val="FF0000"/>
                </a:solidFill>
                <a:cs typeface="Arial" panose="020B0604020202020204" pitchFamily="34" charset="0"/>
              </a:rPr>
              <a:t>indicated</a:t>
            </a:r>
            <a:r>
              <a:rPr lang="en-GB" sz="3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3D2D674-F569-4371-BAE9-6B18AB28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63B1A0-48FD-455B-876D-1D0084CBB521}" type="slidenum">
              <a:rPr lang="en-GB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C241-58E4-4542-A2A3-15FB0B6FE80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291747"/>
              </p:ext>
            </p:extLst>
          </p:nvPr>
        </p:nvGraphicFramePr>
        <p:xfrm>
          <a:off x="1109471" y="1682496"/>
          <a:ext cx="7481635" cy="453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FCF51B-EA9D-4C54-B87D-79B86F4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46" y="836422"/>
            <a:ext cx="7510462" cy="881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b="1" dirty="0">
                <a:cs typeface="Arial" panose="020B0604020202020204" pitchFamily="34" charset="0"/>
              </a:rPr>
              <a:t>MND Diagnosis </a:t>
            </a:r>
          </a:p>
        </p:txBody>
      </p:sp>
    </p:spTree>
    <p:extLst>
      <p:ext uri="{BB962C8B-B14F-4D97-AF65-F5344CB8AC3E}">
        <p14:creationId xmlns:p14="http://schemas.microsoft.com/office/powerpoint/2010/main" val="31270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DFCF51B-EA9D-4C54-B87D-79B86F4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1030288"/>
            <a:ext cx="7510462" cy="881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b="1" dirty="0">
                <a:cs typeface="Arial" panose="020B0604020202020204" pitchFamily="34" charset="0"/>
              </a:rPr>
              <a:t>Peak Cough Flow  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7DC1046-28E2-4F65-948A-E0643DAD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344DD4-87FC-42F2-9630-F0F18C87FEC2}" type="slidenum">
              <a:rPr lang="en-GB" altLang="en-US" sz="1200" b="0" baseline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 b="0" baseline="0">
              <a:latin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9" y="318897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654A1-27B4-F847-BA52-F1344D8DC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2" y="2515109"/>
            <a:ext cx="8238480" cy="23827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14131" y="3359888"/>
            <a:ext cx="4210492" cy="1626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7B85"/>
      </a:dk1>
      <a:lt1>
        <a:srgbClr val="ACDCD4"/>
      </a:lt1>
      <a:dk2>
        <a:srgbClr val="00535E"/>
      </a:dk2>
      <a:lt2>
        <a:srgbClr val="FFFFFF"/>
      </a:lt2>
      <a:accent1>
        <a:srgbClr val="ACDCD4"/>
      </a:accent1>
      <a:accent2>
        <a:srgbClr val="A9C398"/>
      </a:accent2>
      <a:accent3>
        <a:srgbClr val="D2EBE6"/>
      </a:accent3>
      <a:accent4>
        <a:srgbClr val="006871"/>
      </a:accent4>
      <a:accent5>
        <a:srgbClr val="D2EBE6"/>
      </a:accent5>
      <a:accent6>
        <a:srgbClr val="99B089"/>
      </a:accent6>
      <a:hlink>
        <a:srgbClr val="00AFDB"/>
      </a:hlink>
      <a:folHlink>
        <a:srgbClr val="00539B"/>
      </a:folHlink>
    </a:clrScheme>
    <a:fontScheme name="2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Office Theme 1">
        <a:dk1>
          <a:srgbClr val="007B85"/>
        </a:dk1>
        <a:lt1>
          <a:srgbClr val="ACDCD4"/>
        </a:lt1>
        <a:dk2>
          <a:srgbClr val="00535E"/>
        </a:dk2>
        <a:lt2>
          <a:srgbClr val="FFFFFF"/>
        </a:lt2>
        <a:accent1>
          <a:srgbClr val="ACDCD4"/>
        </a:accent1>
        <a:accent2>
          <a:srgbClr val="A9C398"/>
        </a:accent2>
        <a:accent3>
          <a:srgbClr val="D2EBE6"/>
        </a:accent3>
        <a:accent4>
          <a:srgbClr val="006871"/>
        </a:accent4>
        <a:accent5>
          <a:srgbClr val="D2EBE6"/>
        </a:accent5>
        <a:accent6>
          <a:srgbClr val="99B089"/>
        </a:accent6>
        <a:hlink>
          <a:srgbClr val="00AFDB"/>
        </a:hlink>
        <a:folHlink>
          <a:srgbClr val="005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ther" ma:contentTypeID="0x010100C153FDA2BF29FA4BB78BD33A08A7C61E00FD4F71D12B857E469C80AA110C75E4BB" ma:contentTypeVersion="16" ma:contentTypeDescription="" ma:contentTypeScope="" ma:versionID="8baaea567b9b15b524bee4d6049c2921">
  <xsd:schema xmlns:xsd="http://www.w3.org/2001/XMLSchema" xmlns:p="http://schemas.microsoft.com/office/2006/metadata/properties" xmlns:ns2="7d3722a3-3568-4b0f-bed3-f373f54c89de" targetNamespace="http://schemas.microsoft.com/office/2006/metadata/properties" ma:root="true" ma:fieldsID="9364d0732706e96c2f50ed6da4267441" ns2:_="">
    <xsd:import namespace="7d3722a3-3568-4b0f-bed3-f373f54c89de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Review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d3722a3-3568-4b0f-bed3-f373f54c89de" elementFormDefault="qualified">
    <xsd:import namespace="http://schemas.microsoft.com/office/2006/documentManagement/types"/>
    <xsd:element name="Owner" ma:index="8" nillable="true" ma:displayName="Owner" ma:list="UserInfo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" ma:index="9" nillable="true" ma:displayName="Review" ma:format="DateOnly" ma:internalName="Review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34C7A-9840-4F49-A623-39B9765BE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722a3-3568-4b0f-bed3-f373f54c89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29378E-D350-4B54-BDD1-C511A1B84BD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B05413D-2262-4712-96B9-8A1595CF0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950</Words>
  <Application>Microsoft Office PowerPoint</Application>
  <PresentationFormat>On-screen Show (4:3)</PresentationFormat>
  <Paragraphs>151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2_Office Theme</vt:lpstr>
      <vt:lpstr>Office Theme</vt:lpstr>
      <vt:lpstr> Challenges of assessment and management of cough augmentation in MND</vt:lpstr>
      <vt:lpstr>Disclosures </vt:lpstr>
      <vt:lpstr>Introduction/Background </vt:lpstr>
      <vt:lpstr>BUT!</vt:lpstr>
      <vt:lpstr>MND Service at NHNN</vt:lpstr>
      <vt:lpstr>Current Process</vt:lpstr>
      <vt:lpstr> Data Collection </vt:lpstr>
      <vt:lpstr>MND Diagnosis </vt:lpstr>
      <vt:lpstr>Peak Cough Flow  </vt:lpstr>
      <vt:lpstr>PCF under 270</vt:lpstr>
      <vt:lpstr>Cough Augmentation  </vt:lpstr>
      <vt:lpstr>Reasons for failed cough  augmentation initiation </vt:lpstr>
      <vt:lpstr>Question</vt:lpstr>
      <vt:lpstr>Results </vt:lpstr>
      <vt:lpstr>Results Overview  </vt:lpstr>
      <vt:lpstr>Conclusion </vt:lpstr>
      <vt:lpstr>Recommendations to field </vt:lpstr>
      <vt:lpstr>References</vt:lpstr>
      <vt:lpstr>Thank you for listening</vt:lpstr>
      <vt:lpstr>Contact Information</vt:lpstr>
    </vt:vector>
  </TitlesOfParts>
  <Company>University College London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NHNN powerpoint template</dc:title>
  <dc:creator>jlumgair</dc:creator>
  <cp:lastModifiedBy>Amanda Bourne</cp:lastModifiedBy>
  <cp:revision>193</cp:revision>
  <cp:lastPrinted>2012-12-04T16:19:38Z</cp:lastPrinted>
  <dcterms:created xsi:type="dcterms:W3CDTF">2013-04-05T08:40:04Z</dcterms:created>
  <dcterms:modified xsi:type="dcterms:W3CDTF">2018-11-28T08:49:33Z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16</vt:lpwstr>
  </property>
  <property fmtid="{D5CDD505-2E9C-101B-9397-08002B2CF9AE}" pid="3" name="ContentType">
    <vt:lpwstr>Other</vt:lpwstr>
  </property>
  <property fmtid="{D5CDD505-2E9C-101B-9397-08002B2CF9AE}" pid="4" name="display_urn:schemas-microsoft-com:office:office#Owner">
    <vt:lpwstr>O'Brien,Warren</vt:lpwstr>
  </property>
  <property fmtid="{D5CDD505-2E9C-101B-9397-08002B2CF9AE}" pid="5" name="Review">
    <vt:lpwstr>2019-07-28T00:00:00Z</vt:lpwstr>
  </property>
</Properties>
</file>