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32"/>
  </p:notesMasterIdLst>
  <p:sldIdLst>
    <p:sldId id="290" r:id="rId2"/>
    <p:sldId id="291" r:id="rId3"/>
    <p:sldId id="292" r:id="rId4"/>
    <p:sldId id="294" r:id="rId5"/>
    <p:sldId id="295" r:id="rId6"/>
    <p:sldId id="296" r:id="rId7"/>
    <p:sldId id="297" r:id="rId8"/>
    <p:sldId id="298" r:id="rId9"/>
    <p:sldId id="299" r:id="rId10"/>
    <p:sldId id="302" r:id="rId11"/>
    <p:sldId id="300" r:id="rId12"/>
    <p:sldId id="301" r:id="rId13"/>
    <p:sldId id="304" r:id="rId14"/>
    <p:sldId id="303" r:id="rId15"/>
    <p:sldId id="307" r:id="rId16"/>
    <p:sldId id="305" r:id="rId17"/>
    <p:sldId id="309" r:id="rId18"/>
    <p:sldId id="310" r:id="rId19"/>
    <p:sldId id="306" r:id="rId20"/>
    <p:sldId id="313" r:id="rId21"/>
    <p:sldId id="308" r:id="rId22"/>
    <p:sldId id="311" r:id="rId23"/>
    <p:sldId id="314" r:id="rId24"/>
    <p:sldId id="315" r:id="rId25"/>
    <p:sldId id="316" r:id="rId26"/>
    <p:sldId id="317" r:id="rId27"/>
    <p:sldId id="318" r:id="rId28"/>
    <p:sldId id="319" r:id="rId29"/>
    <p:sldId id="321" r:id="rId30"/>
    <p:sldId id="320" r:id="rId31"/>
  </p:sldIdLst>
  <p:sldSz cx="9144000" cy="6858000" type="screen4x3"/>
  <p:notesSz cx="6797675" cy="9872663"/>
  <p:defaultTextStyle>
    <a:lvl1pPr>
      <a:defRPr sz="2400">
        <a:latin typeface="Times New Roman"/>
        <a:ea typeface="Times New Roman"/>
        <a:cs typeface="Times New Roman"/>
        <a:sym typeface="Times New Roman"/>
      </a:defRPr>
    </a:lvl1pPr>
    <a:lvl2pPr indent="457200">
      <a:defRPr sz="2400">
        <a:latin typeface="Times New Roman"/>
        <a:ea typeface="Times New Roman"/>
        <a:cs typeface="Times New Roman"/>
        <a:sym typeface="Times New Roman"/>
      </a:defRPr>
    </a:lvl2pPr>
    <a:lvl3pPr indent="914400">
      <a:defRPr sz="2400">
        <a:latin typeface="Times New Roman"/>
        <a:ea typeface="Times New Roman"/>
        <a:cs typeface="Times New Roman"/>
        <a:sym typeface="Times New Roman"/>
      </a:defRPr>
    </a:lvl3pPr>
    <a:lvl4pPr indent="1371600">
      <a:defRPr sz="2400">
        <a:latin typeface="Times New Roman"/>
        <a:ea typeface="Times New Roman"/>
        <a:cs typeface="Times New Roman"/>
        <a:sym typeface="Times New Roman"/>
      </a:defRPr>
    </a:lvl4pPr>
    <a:lvl5pPr indent="1828800">
      <a:defRPr sz="2400">
        <a:latin typeface="Times New Roman"/>
        <a:ea typeface="Times New Roman"/>
        <a:cs typeface="Times New Roman"/>
        <a:sym typeface="Times New Roman"/>
      </a:defRPr>
    </a:lvl5pPr>
    <a:lvl6pPr>
      <a:defRPr sz="2400">
        <a:latin typeface="Times New Roman"/>
        <a:ea typeface="Times New Roman"/>
        <a:cs typeface="Times New Roman"/>
        <a:sym typeface="Times New Roman"/>
      </a:defRPr>
    </a:lvl6pPr>
    <a:lvl7pPr>
      <a:defRPr sz="2400">
        <a:latin typeface="Times New Roman"/>
        <a:ea typeface="Times New Roman"/>
        <a:cs typeface="Times New Roman"/>
        <a:sym typeface="Times New Roman"/>
      </a:defRPr>
    </a:lvl7pPr>
    <a:lvl8pPr>
      <a:defRPr sz="2400">
        <a:latin typeface="Times New Roman"/>
        <a:ea typeface="Times New Roman"/>
        <a:cs typeface="Times New Roman"/>
        <a:sym typeface="Times New Roman"/>
      </a:defRPr>
    </a:lvl8pPr>
    <a:lvl9pPr>
      <a:defRPr sz="2400"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43073" autoAdjust="0"/>
  </p:normalViewPr>
  <p:slideViewPr>
    <p:cSldViewPr>
      <p:cViewPr varScale="1">
        <p:scale>
          <a:sx n="42" d="100"/>
          <a:sy n="42" d="100"/>
        </p:scale>
        <p:origin x="30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sz="quarter" idx="1"/>
          </p:nvPr>
        </p:nvSpPr>
        <p:spPr>
          <a:xfrm>
            <a:off x="906358" y="4689514"/>
            <a:ext cx="4984962" cy="4442699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4232963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800" i="0" baseline="0" dirty="0">
                <a:solidFill>
                  <a:srgbClr val="FF0000"/>
                </a:solidFill>
                <a:sym typeface="Calibri"/>
              </a:rPr>
              <a:t>Hello</a:t>
            </a:r>
            <a:r>
              <a:rPr lang="en-GB" sz="1800" i="0" baseline="0" dirty="0">
                <a:solidFill>
                  <a:srgbClr val="FF0000"/>
                </a:solidFill>
                <a:sym typeface="Calibri"/>
              </a:rPr>
              <a:t> my name is </a:t>
            </a:r>
            <a:r>
              <a:rPr sz="1800" i="0" baseline="0" dirty="0">
                <a:solidFill>
                  <a:srgbClr val="FF0000"/>
                </a:solidFill>
                <a:sym typeface="Calibri"/>
              </a:rPr>
              <a:t>Jane Martin</a:t>
            </a:r>
            <a:r>
              <a:rPr lang="en-GB" sz="1800" i="0" baseline="0" dirty="0">
                <a:solidFill>
                  <a:srgbClr val="FF0000"/>
                </a:solidFill>
                <a:sym typeface="Calibri"/>
              </a:rPr>
              <a:t>,</a:t>
            </a:r>
            <a:r>
              <a:rPr sz="1800" i="0" baseline="0" dirty="0">
                <a:solidFill>
                  <a:srgbClr val="FF0000"/>
                </a:solidFill>
                <a:sym typeface="Calibri"/>
              </a:rPr>
              <a:t> I’m a</a:t>
            </a:r>
            <a:r>
              <a:rPr lang="en-GB" sz="1800" i="0" baseline="0" dirty="0">
                <a:solidFill>
                  <a:srgbClr val="FF0000"/>
                </a:solidFill>
                <a:sym typeface="Calibri"/>
              </a:rPr>
              <a:t>n</a:t>
            </a:r>
            <a:r>
              <a:rPr sz="1800" i="0" baseline="0" dirty="0">
                <a:solidFill>
                  <a:srgbClr val="FF0000"/>
                </a:solidFill>
                <a:sym typeface="Calibri"/>
              </a:rPr>
              <a:t> </a:t>
            </a:r>
            <a:r>
              <a:rPr lang="en-GB" sz="1800" i="0" baseline="0" dirty="0">
                <a:solidFill>
                  <a:srgbClr val="FF0000"/>
                </a:solidFill>
                <a:sym typeface="Calibri"/>
              </a:rPr>
              <a:t>Advanced Nurse Specialist </a:t>
            </a:r>
            <a:r>
              <a:rPr sz="1800" i="0" baseline="0" dirty="0">
                <a:solidFill>
                  <a:srgbClr val="FF0000"/>
                </a:solidFill>
                <a:sym typeface="Calibri"/>
              </a:rPr>
              <a:t>with the Palliative Care Service</a:t>
            </a:r>
            <a:r>
              <a:rPr lang="en-GB" sz="1800" i="0" baseline="0" dirty="0">
                <a:solidFill>
                  <a:srgbClr val="FF0000"/>
                </a:solidFill>
                <a:sym typeface="Calibri"/>
              </a:rPr>
              <a:t> based at The Macmillan Unit  Hospice in Christchurch, Dorset in the UK.</a:t>
            </a:r>
          </a:p>
          <a:p>
            <a:pPr lvl="0" defTabSz="914400">
              <a:lnSpc>
                <a:spcPct val="100000"/>
              </a:lnSpc>
              <a:defRPr sz="1800"/>
            </a:pPr>
            <a:endParaRPr lang="en-GB" sz="1800" i="0" baseline="0" dirty="0">
              <a:solidFill>
                <a:srgbClr val="FF0000"/>
              </a:solidFill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lang="en-GB" sz="1800" i="0" baseline="0" dirty="0">
                <a:solidFill>
                  <a:srgbClr val="FF0000"/>
                </a:solidFill>
                <a:sym typeface="Calibri"/>
              </a:rPr>
              <a:t>The palliative care service is jointly funded by Macmillan Caring Locally – which is a Dorset based charity, and the Royal Bournemouth and Christchurch Hospitals NHS Trust.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800" i="0" baseline="0" dirty="0">
              <a:solidFill>
                <a:srgbClr val="FF0000"/>
              </a:solidFill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lang="en-GB" sz="1600" i="0" baseline="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lang="en-GB" sz="1600" i="0" baseline="0" dirty="0">
                <a:latin typeface="Calibri"/>
                <a:ea typeface="Calibri"/>
                <a:cs typeface="Calibri"/>
                <a:sym typeface="Calibri"/>
              </a:rPr>
              <a:t>Ally and I have developed some training for our team that we’d like to share with you today.</a:t>
            </a:r>
            <a:endParaRPr sz="1600" i="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206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SzPct val="100000"/>
              <a:buFont typeface="Arial" panose="020B0604020202020204" pitchFamily="34" charset="0"/>
              <a:buNone/>
              <a:defRPr sz="1800"/>
            </a:pPr>
            <a:endParaRPr lang="en-GB" sz="1600" i="0" dirty="0">
              <a:solidFill>
                <a:schemeClr val="accent2"/>
              </a:solidFill>
            </a:endParaRPr>
          </a:p>
          <a:p>
            <a:pPr marL="0" lvl="0" indent="0">
              <a:buSzPct val="100000"/>
              <a:buFont typeface="Arial" panose="020B0604020202020204" pitchFamily="34" charset="0"/>
              <a:buNone/>
              <a:defRPr sz="1800"/>
            </a:pPr>
            <a:endParaRPr lang="en-GB" sz="1600" i="0" baseline="0" dirty="0">
              <a:solidFill>
                <a:srgbClr val="FF0000"/>
              </a:solidFill>
            </a:endParaRP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GB" sz="1600" i="0" baseline="0" dirty="0">
                <a:solidFill>
                  <a:srgbClr val="FF0000"/>
                </a:solidFill>
              </a:rPr>
              <a:t>Additionally: Harris in 2015 suggested that Allied Health Professionals.. ‘need to listen to a person’s existential concerns for life and death early in their </a:t>
            </a:r>
          </a:p>
          <a:p>
            <a:pPr marL="0" lvl="0" indent="0">
              <a:buSzPct val="100000"/>
              <a:buFontTx/>
              <a:buNone/>
              <a:defRPr sz="1800"/>
            </a:pPr>
            <a:r>
              <a:rPr lang="en-GB" sz="1600" i="0" baseline="0" dirty="0">
                <a:solidFill>
                  <a:srgbClr val="FF0000"/>
                </a:solidFill>
              </a:rPr>
              <a:t>	illness trajectory and while they can still communicate’.</a:t>
            </a: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defRPr sz="1800"/>
            </a:pPr>
            <a:endParaRPr lang="en-GB" sz="1600" i="0" baseline="0" dirty="0">
              <a:solidFill>
                <a:srgbClr val="FF0000"/>
              </a:solidFill>
            </a:endParaRP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GB" sz="1600" i="0" baseline="0" dirty="0">
                <a:solidFill>
                  <a:srgbClr val="FF0000"/>
                </a:solidFill>
              </a:rPr>
              <a:t>Recent evidence supports this : Levi et al, in 2017 ,suggests that when people living with MND fail to communicate their wishes for future medical treatment, the consequence is often suboptimal decision making during a crisis.</a:t>
            </a:r>
          </a:p>
          <a:p>
            <a:pPr marL="0" lvl="0" indent="0">
              <a:buSzPct val="100000"/>
              <a:buFont typeface="Arial" panose="020B0604020202020204" pitchFamily="34" charset="0"/>
              <a:buNone/>
              <a:defRPr sz="1800"/>
            </a:pPr>
            <a:endParaRPr lang="en-GB" sz="1600" i="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6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/>
              <a:t>A audit of our hospice found that from June 2014-Sept 2015 - there were 303 days with a person with MND </a:t>
            </a:r>
            <a:r>
              <a:rPr lang="en-GB" sz="1200" b="1" dirty="0"/>
              <a:t>in</a:t>
            </a:r>
            <a:r>
              <a:rPr lang="en-GB" sz="1200" dirty="0"/>
              <a:t> the hospice and of those 59 days where a person was using NIV. This helped quantify the need for ward based training.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/>
              <a:t>Hospice staff,</a:t>
            </a:r>
            <a:r>
              <a:rPr lang="en-GB" sz="1200" baseline="0" dirty="0"/>
              <a:t> </a:t>
            </a:r>
            <a:r>
              <a:rPr lang="en-GB" sz="1200" dirty="0"/>
              <a:t>lacked confidence in when to start discussions, both around the appropriateness of commencing NIV or not, and the future possibility of withdrawal.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/>
              <a:t>There was a perceived complexity of the decision making;  some felt that this was a medical responsibility only. This was despite an advanced level of communication skills around Advance Care Planning and </a:t>
            </a:r>
            <a:r>
              <a:rPr lang="en-GB" sz="1200" dirty="0" err="1"/>
              <a:t>EoLC</a:t>
            </a:r>
            <a:r>
              <a:rPr lang="en-GB" sz="1200" dirty="0"/>
              <a:t> that is inherent within a Hospice MDT.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/>
              <a:t>Simonds, in 2007, found that ‘some hospices are not familiar with the use of NIV’. And indeed our hospice staff lacked experience with practical management of the equipment.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08260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1600" baseline="0" dirty="0"/>
              <a:t>Initially we reviewed </a:t>
            </a:r>
            <a:r>
              <a:rPr lang="en-GB" sz="1600" dirty="0"/>
              <a:t>the NICE guidelines,</a:t>
            </a:r>
            <a:r>
              <a:rPr lang="en-GB" sz="1600" baseline="0" dirty="0"/>
              <a:t> and we drew out these main issues:</a:t>
            </a:r>
            <a:endParaRPr lang="en-GB" sz="1600" dirty="0"/>
          </a:p>
          <a:p>
            <a:pPr lvl="0">
              <a:defRPr sz="1800"/>
            </a:pPr>
            <a:endParaRPr lang="en-GB" sz="1600" dirty="0"/>
          </a:p>
          <a:p>
            <a:pPr marL="0" lvl="0" indent="0">
              <a:buFont typeface="Arial" panose="020B0604020202020204" pitchFamily="34" charset="0"/>
              <a:buNone/>
              <a:defRPr sz="1800"/>
            </a:pPr>
            <a:r>
              <a:rPr lang="en-GB" sz="1600" dirty="0"/>
              <a:t>Firstly</a:t>
            </a:r>
            <a:r>
              <a:rPr lang="en-GB" sz="1600" baseline="0" dirty="0"/>
              <a:t> discussion.</a:t>
            </a:r>
          </a:p>
          <a:p>
            <a:pPr marL="0" lvl="0" indent="0">
              <a:buFont typeface="Arial" panose="020B0604020202020204" pitchFamily="34" charset="0"/>
              <a:buNone/>
              <a:defRPr sz="1800"/>
            </a:pPr>
            <a:r>
              <a:rPr lang="en-GB" sz="1600" dirty="0"/>
              <a:t>There were 4 suggested points in the patient pathway for discussions regarding  NIV – </a:t>
            </a:r>
          </a:p>
          <a:p>
            <a:pPr marL="0" lvl="0" indent="0">
              <a:buFont typeface="Arial" panose="020B0604020202020204" pitchFamily="34" charset="0"/>
              <a:buNone/>
              <a:defRPr sz="1800"/>
            </a:pPr>
            <a:endParaRPr lang="en-GB" sz="1600" dirty="0"/>
          </a:p>
          <a:p>
            <a:pPr marL="457200" lvl="0" indent="-457200">
              <a:buSzPct val="100000"/>
              <a:buFont typeface="+mj-lt"/>
              <a:buAutoNum type="arabicPeriod"/>
              <a:defRPr sz="1800"/>
            </a:pPr>
            <a:r>
              <a:rPr lang="en-GB" sz="1600" dirty="0"/>
              <a:t>soon after diagnosis</a:t>
            </a:r>
          </a:p>
          <a:p>
            <a:pPr marL="457200" lvl="0" indent="-457200">
              <a:buSzPct val="100000"/>
              <a:buFont typeface="+mj-lt"/>
              <a:buAutoNum type="arabicPeriod"/>
              <a:defRPr sz="1800"/>
            </a:pPr>
            <a:r>
              <a:rPr lang="en-GB" sz="1600" dirty="0"/>
              <a:t>when monitoring respiratory function</a:t>
            </a:r>
            <a:r>
              <a:rPr lang="en-GB" sz="1600" baseline="0" dirty="0"/>
              <a:t> or</a:t>
            </a:r>
            <a:r>
              <a:rPr lang="en-GB" sz="1600" dirty="0"/>
              <a:t> </a:t>
            </a:r>
          </a:p>
          <a:p>
            <a:pPr marL="457200" lvl="0" indent="-457200">
              <a:buSzPct val="100000"/>
              <a:buFont typeface="+mj-lt"/>
              <a:buAutoNum type="arabicPeriod"/>
              <a:defRPr sz="1800"/>
            </a:pPr>
            <a:r>
              <a:rPr lang="en-GB" sz="1600" b="0" dirty="0"/>
              <a:t> </a:t>
            </a:r>
            <a:r>
              <a:rPr lang="en-GB" sz="1600" dirty="0"/>
              <a:t>when it deteriorates</a:t>
            </a:r>
          </a:p>
          <a:p>
            <a:pPr marL="457200" lvl="0" indent="-457200">
              <a:buSzPct val="100000"/>
              <a:buFont typeface="+mj-lt"/>
              <a:buAutoNum type="arabicPeriod"/>
              <a:defRPr sz="1800"/>
            </a:pPr>
            <a:r>
              <a:rPr lang="en-GB" sz="1600" dirty="0"/>
              <a:t>Lastly</a:t>
            </a:r>
            <a:r>
              <a:rPr lang="en-GB" sz="1600" baseline="0" dirty="0"/>
              <a:t> -</a:t>
            </a:r>
            <a:r>
              <a:rPr lang="en-GB" sz="1600" dirty="0"/>
              <a:t> if the patient asks for information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29715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SzPct val="100000"/>
              <a:buFont typeface="Wingdings" panose="05000000000000000000" pitchFamily="2" charset="2"/>
              <a:buNone/>
              <a:defRPr sz="1800"/>
            </a:pPr>
            <a:endParaRPr lang="en-GB" sz="1200" dirty="0"/>
          </a:p>
          <a:p>
            <a:pPr lvl="0">
              <a:defRPr sz="1800"/>
            </a:pPr>
            <a:endParaRPr lang="en-GB" sz="1200" dirty="0"/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1200" b="1" i="0" dirty="0"/>
              <a:t>Assessment, selection and competencies: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endParaRPr lang="en-GB" sz="1200" i="0" dirty="0"/>
          </a:p>
          <a:p>
            <a:pPr marL="342900" lvl="0" indent="-342900">
              <a:buFont typeface="Wingdings" panose="05000000000000000000" pitchFamily="2" charset="2"/>
              <a:buChar char="Ø"/>
              <a:defRPr sz="1800"/>
            </a:pPr>
            <a:r>
              <a:rPr lang="en-GB" sz="1200" i="0" dirty="0"/>
              <a:t>NICE suggested 3 monthly respiratory screening, and that</a:t>
            </a:r>
          </a:p>
          <a:p>
            <a:pPr lvl="0">
              <a:defRPr sz="1800"/>
            </a:pPr>
            <a:r>
              <a:rPr lang="en-GB" sz="1200" i="0" dirty="0"/>
              <a:t>“Team members who provide non-invasive ventilation should have appropriate competencies”     </a:t>
            </a:r>
          </a:p>
          <a:p>
            <a:pPr lvl="0">
              <a:defRPr sz="1800"/>
            </a:pPr>
            <a:endParaRPr lang="en-GB" sz="1200" dirty="0"/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1200" b="1" dirty="0"/>
              <a:t>Withdrawal:</a:t>
            </a:r>
          </a:p>
          <a:p>
            <a:pPr marL="0" lvl="0" indent="0">
              <a:buFontTx/>
              <a:buNone/>
              <a:defRPr sz="1800"/>
            </a:pPr>
            <a:endParaRPr lang="en-GB" sz="1200" b="1" dirty="0"/>
          </a:p>
          <a:p>
            <a:pPr marL="342900" lvl="0" indent="-342900">
              <a:buFont typeface="Wingdings" panose="05000000000000000000" pitchFamily="2" charset="2"/>
              <a:buChar char="Ø"/>
              <a:defRPr sz="1800"/>
            </a:pPr>
            <a:r>
              <a:rPr lang="en-GB" sz="1200" dirty="0"/>
              <a:t>NICE</a:t>
            </a:r>
            <a:r>
              <a:rPr lang="en-GB" sz="1200" baseline="0" dirty="0"/>
              <a:t> recommended that </a:t>
            </a:r>
            <a:r>
              <a:rPr lang="en-GB" sz="1200" dirty="0"/>
              <a:t>discussions regarding withdrawal were initiated</a:t>
            </a:r>
            <a:r>
              <a:rPr lang="en-GB" sz="1200" baseline="0" dirty="0"/>
              <a:t> </a:t>
            </a:r>
            <a:r>
              <a:rPr lang="en-GB" sz="1200" b="1" dirty="0"/>
              <a:t>while patients were considering </a:t>
            </a:r>
            <a:r>
              <a:rPr lang="en-GB" sz="1200" dirty="0"/>
              <a:t>NIV, although detail re: the practicalities of withdrawal was</a:t>
            </a:r>
            <a:r>
              <a:rPr lang="en-GB" sz="1200" baseline="0" dirty="0"/>
              <a:t> </a:t>
            </a:r>
            <a:r>
              <a:rPr lang="en-GB" sz="1200" dirty="0"/>
              <a:t>limited, and directed to a 'professional with experience'.</a:t>
            </a:r>
          </a:p>
          <a:p>
            <a:pPr lvl="0">
              <a:defRPr sz="1800"/>
            </a:pPr>
            <a:endParaRPr lang="en-GB" sz="1200" dirty="0"/>
          </a:p>
          <a:p>
            <a:pPr lvl="0">
              <a:defRPr sz="1800"/>
            </a:pPr>
            <a:r>
              <a:rPr lang="en-GB" sz="1200" dirty="0"/>
              <a:t>This</a:t>
            </a:r>
            <a:r>
              <a:rPr lang="en-GB" sz="1200" baseline="0" dirty="0"/>
              <a:t> was something we had no experience of as a team specifically for NIV in MND; although withdrawal of treatments is not unusual in the context of Specialist Palliative Care.</a:t>
            </a:r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16061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SzPct val="100000"/>
              <a:buNone/>
              <a:defRPr sz="1800"/>
            </a:pPr>
            <a:r>
              <a:rPr lang="en-GB" sz="1600" dirty="0"/>
              <a:t>We wanted to design a  hospice training programme that would cover the following:</a:t>
            </a:r>
          </a:p>
          <a:p>
            <a:pPr marL="220578" lvl="0" indent="-220578">
              <a:buSzPct val="100000"/>
              <a:buChar char="•"/>
              <a:defRPr sz="1800"/>
            </a:pPr>
            <a:endParaRPr lang="en-GB" sz="1600" dirty="0"/>
          </a:p>
          <a:p>
            <a:pPr marL="220578" lvl="0" indent="-220578">
              <a:buSzPct val="100000"/>
              <a:buChar char="•"/>
              <a:defRPr sz="1800"/>
            </a:pPr>
            <a:endParaRPr lang="en-GB" sz="1600" i="0" dirty="0"/>
          </a:p>
          <a:p>
            <a:pPr marL="220578" lvl="0" indent="-220578">
              <a:buSzPct val="100000"/>
              <a:buChar char="•"/>
              <a:defRPr sz="1800"/>
            </a:pPr>
            <a:r>
              <a:rPr lang="en-GB" sz="1600" i="0" dirty="0"/>
              <a:t>to help staff become confident to </a:t>
            </a:r>
            <a:r>
              <a:rPr lang="en-GB" sz="1600" b="1" i="0" dirty="0"/>
              <a:t>discuss NIV </a:t>
            </a:r>
            <a:r>
              <a:rPr lang="en-GB" sz="1600" i="0" dirty="0"/>
              <a:t>from diagnosis and </a:t>
            </a:r>
            <a:r>
              <a:rPr lang="en-GB" sz="1600" b="1" i="0" dirty="0"/>
              <a:t>help patients make decisions</a:t>
            </a:r>
            <a:r>
              <a:rPr lang="en-GB" sz="1600" i="0" dirty="0"/>
              <a:t>, screen and refer the right people at the right time</a:t>
            </a:r>
            <a:r>
              <a:rPr lang="en-GB" sz="1600" i="0" baseline="0" dirty="0"/>
              <a:t> </a:t>
            </a:r>
          </a:p>
          <a:p>
            <a:pPr marL="0" lvl="0" indent="0">
              <a:buSzPct val="100000"/>
              <a:buNone/>
              <a:defRPr sz="1800"/>
            </a:pPr>
            <a:endParaRPr lang="en-GB" sz="1600" i="0" dirty="0"/>
          </a:p>
          <a:p>
            <a:pPr marL="220578" lvl="0" indent="-220578">
              <a:buSzPct val="100000"/>
              <a:buChar char="•"/>
              <a:defRPr sz="1800"/>
            </a:pPr>
            <a:r>
              <a:rPr lang="en-GB" sz="1600" i="0" dirty="0"/>
              <a:t>we wanted to educate all palliative care staff regarding relevant </a:t>
            </a:r>
            <a:r>
              <a:rPr lang="en-GB" sz="1600" b="1" i="0" dirty="0"/>
              <a:t>ethics and law.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72073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SzPct val="100000"/>
              <a:buNone/>
              <a:defRPr sz="1800"/>
            </a:pPr>
            <a:endParaRPr lang="en-GB" sz="1600" i="0" dirty="0"/>
          </a:p>
          <a:p>
            <a:pPr marL="220578" lvl="0" indent="-220578">
              <a:buSzPct val="100000"/>
              <a:buChar char="•"/>
              <a:defRPr sz="1800"/>
            </a:pPr>
            <a:r>
              <a:rPr lang="en-GB" sz="1600" i="0" dirty="0"/>
              <a:t>to </a:t>
            </a:r>
            <a:r>
              <a:rPr lang="en-GB" sz="1600" b="1" i="0" dirty="0"/>
              <a:t>train staff to manage the equipment </a:t>
            </a:r>
            <a:r>
              <a:rPr lang="en-GB" sz="1600" i="0" dirty="0"/>
              <a:t>and interfaces, especially out of hours, and lower the risk of complications, for example due to</a:t>
            </a:r>
            <a:r>
              <a:rPr lang="en-GB" sz="1600" i="0" baseline="0" dirty="0"/>
              <a:t> pressure.</a:t>
            </a:r>
            <a:endParaRPr lang="en-GB" sz="1600" i="0" dirty="0"/>
          </a:p>
          <a:p>
            <a:pPr marL="0" lvl="0" indent="0">
              <a:buSzPct val="100000"/>
              <a:buNone/>
              <a:defRPr sz="1800"/>
            </a:pPr>
            <a:r>
              <a:rPr lang="en-GB" sz="1600" i="0" dirty="0"/>
              <a:t> </a:t>
            </a: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GB" sz="1600" dirty="0"/>
              <a:t>we wanted to educate regarding NIV </a:t>
            </a:r>
            <a:r>
              <a:rPr lang="en-GB" sz="1600" b="1" dirty="0"/>
              <a:t>withdrawal</a:t>
            </a:r>
          </a:p>
          <a:p>
            <a:pPr marL="220578" lvl="0" indent="-220578">
              <a:buSzPct val="100000"/>
              <a:buChar char="•"/>
              <a:defRPr sz="1800"/>
            </a:pPr>
            <a:endParaRPr lang="en-GB" sz="1600" dirty="0"/>
          </a:p>
          <a:p>
            <a:pPr marL="220578" lvl="0" indent="-220578">
              <a:buSzPct val="100000"/>
              <a:buChar char="•"/>
              <a:defRPr sz="1800"/>
            </a:pPr>
            <a:r>
              <a:rPr lang="en-GB" sz="1600" dirty="0"/>
              <a:t>And,   give an opportunity for staff to </a:t>
            </a:r>
            <a:r>
              <a:rPr lang="en-GB" sz="1600" b="1" dirty="0"/>
              <a:t>reflect</a:t>
            </a:r>
            <a:r>
              <a:rPr lang="en-GB" sz="1600" dirty="0"/>
              <a:t> on difficult cases and ask questions.</a:t>
            </a:r>
          </a:p>
          <a:p>
            <a:pPr marL="0" lvl="0" indent="0">
              <a:buSzPct val="100000"/>
              <a:buNone/>
              <a:defRPr sz="1800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89101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2200" b="0" i="0" dirty="0">
                <a:solidFill>
                  <a:srgbClr val="FF2600"/>
                </a:solidFill>
              </a:rPr>
              <a:t>So starting in 2013..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endParaRPr lang="en-GB" sz="2200" b="0" i="0" dirty="0">
              <a:solidFill>
                <a:srgbClr val="FF26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2200" b="0" i="0" dirty="0">
                <a:solidFill>
                  <a:srgbClr val="FF2600"/>
                </a:solidFill>
              </a:rPr>
              <a:t>In November we sat down as a Multi-Disciplinary</a:t>
            </a:r>
            <a:r>
              <a:rPr lang="en-GB" sz="2200" b="0" i="0" baseline="0" dirty="0">
                <a:solidFill>
                  <a:srgbClr val="FF2600"/>
                </a:solidFill>
              </a:rPr>
              <a:t> </a:t>
            </a:r>
            <a:r>
              <a:rPr lang="en-GB" sz="2200" b="0" i="0" dirty="0">
                <a:solidFill>
                  <a:srgbClr val="FF2600"/>
                </a:solidFill>
              </a:rPr>
              <a:t>Team  to </a:t>
            </a:r>
            <a:r>
              <a:rPr lang="en-GB" sz="2200" b="1" i="0" dirty="0">
                <a:solidFill>
                  <a:srgbClr val="FF2600"/>
                </a:solidFill>
              </a:rPr>
              <a:t>reflect</a:t>
            </a:r>
            <a:r>
              <a:rPr lang="en-GB" sz="2200" b="0" i="0" dirty="0">
                <a:solidFill>
                  <a:srgbClr val="FF2600"/>
                </a:solidFill>
              </a:rPr>
              <a:t> on 5  recent cases of withdrawal of NIV  for patients in the hospice.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25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endParaRPr lang="en-GB" sz="1400" b="0" i="0" dirty="0">
              <a:solidFill>
                <a:srgbClr val="FF26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1400" b="0" i="0" dirty="0">
                <a:solidFill>
                  <a:srgbClr val="FF2600"/>
                </a:solidFill>
              </a:rPr>
              <a:t>We then</a:t>
            </a:r>
            <a:r>
              <a:rPr lang="en-GB" sz="1400" b="0" i="0" baseline="0" dirty="0">
                <a:solidFill>
                  <a:srgbClr val="FF2600"/>
                </a:solidFill>
              </a:rPr>
              <a:t> </a:t>
            </a:r>
            <a:r>
              <a:rPr lang="en-GB" sz="1400" b="0" i="0" dirty="0">
                <a:solidFill>
                  <a:srgbClr val="FF2600"/>
                </a:solidFill>
              </a:rPr>
              <a:t>attended external </a:t>
            </a:r>
            <a:r>
              <a:rPr lang="en-GB" sz="1400" b="1" i="0" dirty="0">
                <a:solidFill>
                  <a:srgbClr val="FF2600"/>
                </a:solidFill>
              </a:rPr>
              <a:t>training</a:t>
            </a:r>
            <a:r>
              <a:rPr lang="en-GB" sz="1400" b="0" i="0" dirty="0">
                <a:solidFill>
                  <a:srgbClr val="FF2600"/>
                </a:solidFill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endParaRPr lang="en-GB" sz="1400" b="0" i="0" dirty="0">
              <a:solidFill>
                <a:srgbClr val="FF26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  <a:defRPr sz="1800"/>
            </a:pPr>
            <a:r>
              <a:rPr lang="en-GB" sz="1400" b="0" i="0" dirty="0">
                <a:solidFill>
                  <a:srgbClr val="FF2600"/>
                </a:solidFill>
              </a:rPr>
              <a:t>In 2014 - 4 hospice staff including ward staff, physios </a:t>
            </a:r>
            <a:r>
              <a:rPr lang="en-GB" sz="1400" b="0" i="0" baseline="0" dirty="0">
                <a:solidFill>
                  <a:srgbClr val="FF2600"/>
                </a:solidFill>
              </a:rPr>
              <a:t>and myself each attended a </a:t>
            </a:r>
            <a:r>
              <a:rPr lang="en-GB" sz="1400" b="0" i="0" dirty="0">
                <a:solidFill>
                  <a:srgbClr val="FF2600"/>
                </a:solidFill>
              </a:rPr>
              <a:t>2 day British</a:t>
            </a:r>
            <a:r>
              <a:rPr lang="en-GB" sz="1400" b="0" i="0" baseline="0" dirty="0">
                <a:solidFill>
                  <a:srgbClr val="FF2600"/>
                </a:solidFill>
              </a:rPr>
              <a:t> </a:t>
            </a:r>
            <a:r>
              <a:rPr lang="en-GB" sz="1400" b="0" i="0" dirty="0">
                <a:solidFill>
                  <a:srgbClr val="FF2600"/>
                </a:solidFill>
              </a:rPr>
              <a:t>Thoracic Society NIV course</a:t>
            </a:r>
            <a:r>
              <a:rPr lang="en-GB" sz="1400" b="0" i="0" baseline="0" dirty="0">
                <a:solidFill>
                  <a:srgbClr val="FF2600"/>
                </a:solidFill>
              </a:rPr>
              <a:t> and</a:t>
            </a:r>
            <a:r>
              <a:rPr lang="en-GB" sz="1400" b="0" i="0" dirty="0">
                <a:solidFill>
                  <a:srgbClr val="FF2600"/>
                </a:solidFill>
              </a:rPr>
              <a:t> we attended King’s MND Centre study days,</a:t>
            </a:r>
            <a:r>
              <a:rPr lang="en-GB" sz="1400" b="0" i="0" baseline="0" dirty="0">
                <a:solidFill>
                  <a:srgbClr val="FF2600"/>
                </a:solidFill>
              </a:rPr>
              <a:t> which are </a:t>
            </a:r>
            <a:r>
              <a:rPr lang="en-GB" sz="1400" b="0" i="0" dirty="0">
                <a:solidFill>
                  <a:srgbClr val="FF2600"/>
                </a:solidFill>
              </a:rPr>
              <a:t>run in collaboration with St Christopher’s Hospice. 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endParaRPr lang="en-GB" sz="1400" b="0" i="0" dirty="0">
              <a:solidFill>
                <a:srgbClr val="FF26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1400" b="0" i="0" dirty="0">
                <a:solidFill>
                  <a:srgbClr val="FF2600"/>
                </a:solidFill>
              </a:rPr>
              <a:t>The physios gained spirometry competencies at Bournemouth Hospital Respiratory Physiology and </a:t>
            </a:r>
            <a:r>
              <a:rPr lang="en-GB" sz="1400" b="0" i="0" baseline="0" dirty="0">
                <a:solidFill>
                  <a:srgbClr val="FF2600"/>
                </a:solidFill>
              </a:rPr>
              <a:t>my colleague, physio Ally Lycett, completed </a:t>
            </a:r>
            <a:r>
              <a:rPr lang="en-GB" sz="1400" b="0" i="0" dirty="0">
                <a:solidFill>
                  <a:srgbClr val="FF2600"/>
                </a:solidFill>
              </a:rPr>
              <a:t>competency training in NIV at Southampton Respiratory Centre on an honorary contract.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55918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endParaRPr lang="en-GB" sz="2200" b="0" i="0" dirty="0">
              <a:solidFill>
                <a:srgbClr val="FF26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2200" b="0" i="0" dirty="0">
                <a:solidFill>
                  <a:srgbClr val="FF2600"/>
                </a:solidFill>
              </a:rPr>
              <a:t>In 2015 We completed  further </a:t>
            </a:r>
            <a:r>
              <a:rPr lang="en-GB" sz="2200" b="1" i="0" dirty="0">
                <a:solidFill>
                  <a:srgbClr val="FF2600"/>
                </a:solidFill>
              </a:rPr>
              <a:t>literature searches </a:t>
            </a:r>
            <a:r>
              <a:rPr lang="en-GB" sz="2200" b="0" i="0" dirty="0">
                <a:solidFill>
                  <a:srgbClr val="FF2600"/>
                </a:solidFill>
              </a:rPr>
              <a:t>on respiratory screening.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endParaRPr lang="en-GB" sz="2200" b="0" i="0" dirty="0">
              <a:solidFill>
                <a:srgbClr val="FF26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2200" b="0" i="0" dirty="0">
                <a:solidFill>
                  <a:srgbClr val="FF2600"/>
                </a:solidFill>
              </a:rPr>
              <a:t>we also sought </a:t>
            </a:r>
            <a:r>
              <a:rPr lang="en-GB" sz="2200" b="1" i="0" dirty="0">
                <a:solidFill>
                  <a:srgbClr val="FF2600"/>
                </a:solidFill>
              </a:rPr>
              <a:t>advice</a:t>
            </a:r>
            <a:r>
              <a:rPr lang="en-GB" sz="2200" b="0" i="0" dirty="0">
                <a:solidFill>
                  <a:srgbClr val="FF2600"/>
                </a:solidFill>
              </a:rPr>
              <a:t> from our MNDA Regional Care Development Advisor - Louise </a:t>
            </a:r>
            <a:r>
              <a:rPr lang="en-GB" sz="2200" b="0" i="0" dirty="0" err="1">
                <a:solidFill>
                  <a:srgbClr val="FF2600"/>
                </a:solidFill>
              </a:rPr>
              <a:t>Rickenbach</a:t>
            </a:r>
            <a:r>
              <a:rPr lang="en-GB" sz="2200" b="0" i="0" dirty="0">
                <a:solidFill>
                  <a:srgbClr val="FF2600"/>
                </a:solidFill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806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1400" i="0" dirty="0">
                <a:solidFill>
                  <a:srgbClr val="FF2600"/>
                </a:solidFill>
              </a:rPr>
              <a:t>Starting in 2015  - we developed</a:t>
            </a:r>
          </a:p>
          <a:p>
            <a:pPr lvl="0">
              <a:defRPr sz="1800"/>
            </a:pPr>
            <a:endParaRPr lang="en-GB" sz="1400" i="0" dirty="0">
              <a:solidFill>
                <a:srgbClr val="FF26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1400" i="0" dirty="0">
                <a:solidFill>
                  <a:srgbClr val="FF2600"/>
                </a:solidFill>
              </a:rPr>
              <a:t>Local</a:t>
            </a:r>
            <a:r>
              <a:rPr lang="en-GB" sz="1400" i="0" baseline="0" dirty="0">
                <a:solidFill>
                  <a:srgbClr val="FF2600"/>
                </a:solidFill>
              </a:rPr>
              <a:t> </a:t>
            </a:r>
            <a:r>
              <a:rPr lang="en-GB" sz="1400" i="0" dirty="0">
                <a:solidFill>
                  <a:srgbClr val="FF2600"/>
                </a:solidFill>
              </a:rPr>
              <a:t>Staff </a:t>
            </a:r>
            <a:r>
              <a:rPr lang="en-GB" sz="1400" b="1" i="0" dirty="0">
                <a:solidFill>
                  <a:srgbClr val="FF2600"/>
                </a:solidFill>
              </a:rPr>
              <a:t>Competencies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endParaRPr lang="en-GB" sz="1400" i="0" dirty="0">
              <a:solidFill>
                <a:srgbClr val="FF26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1400" i="0" dirty="0">
                <a:solidFill>
                  <a:srgbClr val="FF2600"/>
                </a:solidFill>
              </a:rPr>
              <a:t>A plan for a 3.5 hour </a:t>
            </a:r>
            <a:r>
              <a:rPr lang="en-GB" sz="1400" b="1" i="0" dirty="0">
                <a:solidFill>
                  <a:srgbClr val="FF2600"/>
                </a:solidFill>
              </a:rPr>
              <a:t>training</a:t>
            </a:r>
            <a:r>
              <a:rPr lang="en-GB" sz="1400" i="0" dirty="0">
                <a:solidFill>
                  <a:srgbClr val="FF2600"/>
                </a:solidFill>
              </a:rPr>
              <a:t> session, which was reviewed by Southampton Respiratory Centre.</a:t>
            </a:r>
            <a:r>
              <a:rPr lang="en-GB" sz="1400" i="0" baseline="0" dirty="0">
                <a:solidFill>
                  <a:srgbClr val="FF2600"/>
                </a:solidFill>
              </a:rPr>
              <a:t> This was</a:t>
            </a:r>
            <a:r>
              <a:rPr lang="en-GB" sz="1400" i="0" dirty="0">
                <a:solidFill>
                  <a:srgbClr val="FF2600"/>
                </a:solidFill>
              </a:rPr>
              <a:t> a mix of presentations and practical sessions covering: </a:t>
            </a:r>
          </a:p>
          <a:p>
            <a:pPr marL="342900" lvl="0" indent="-342900">
              <a:buFont typeface="Wingdings" panose="05000000000000000000" pitchFamily="2" charset="2"/>
              <a:buChar char="Ø"/>
              <a:defRPr sz="1800"/>
            </a:pPr>
            <a:r>
              <a:rPr lang="en-GB" sz="1400" i="0" dirty="0">
                <a:solidFill>
                  <a:srgbClr val="FF2600"/>
                </a:solidFill>
              </a:rPr>
              <a:t>respiratory function in MND  </a:t>
            </a:r>
          </a:p>
          <a:p>
            <a:pPr marL="342900" lvl="0" indent="-342900">
              <a:buFont typeface="Wingdings" panose="05000000000000000000" pitchFamily="2" charset="2"/>
              <a:buChar char="Ø"/>
              <a:defRPr sz="1800"/>
            </a:pPr>
            <a:r>
              <a:rPr lang="en-GB" sz="1400" i="0" baseline="0" dirty="0">
                <a:solidFill>
                  <a:srgbClr val="FF2600"/>
                </a:solidFill>
              </a:rPr>
              <a:t>The practical management of NIV and </a:t>
            </a:r>
          </a:p>
          <a:p>
            <a:pPr marL="342900" lvl="0" indent="-342900">
              <a:buFont typeface="Wingdings" panose="05000000000000000000" pitchFamily="2" charset="2"/>
              <a:buChar char="Ø"/>
              <a:defRPr sz="1800"/>
            </a:pPr>
            <a:r>
              <a:rPr lang="en-GB" sz="1400" i="0" baseline="0" dirty="0">
                <a:solidFill>
                  <a:srgbClr val="FF2600"/>
                </a:solidFill>
              </a:rPr>
              <a:t>discussions and decision making. </a:t>
            </a:r>
          </a:p>
          <a:p>
            <a:pPr marL="0" lvl="0" indent="0">
              <a:buFontTx/>
              <a:buNone/>
              <a:defRPr sz="1800"/>
            </a:pPr>
            <a:endParaRPr lang="en-GB" sz="1400" i="0" baseline="0" dirty="0">
              <a:solidFill>
                <a:srgbClr val="FF26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1400" i="0" baseline="0" dirty="0">
                <a:solidFill>
                  <a:srgbClr val="FF2600"/>
                </a:solidFill>
              </a:rPr>
              <a:t>In addition, we presented professional guidance on the </a:t>
            </a:r>
            <a:r>
              <a:rPr lang="en-GB" sz="1400" b="1" i="0" baseline="0" dirty="0">
                <a:solidFill>
                  <a:srgbClr val="FF2600"/>
                </a:solidFill>
              </a:rPr>
              <a:t>law and ethics </a:t>
            </a:r>
            <a:r>
              <a:rPr lang="en-GB" sz="1400" i="0" baseline="0" dirty="0">
                <a:solidFill>
                  <a:srgbClr val="FF2600"/>
                </a:solidFill>
              </a:rPr>
              <a:t>that support the decisions surrounding both commencing and withdrawing NIV.</a:t>
            </a:r>
          </a:p>
          <a:p>
            <a:pPr marL="0" lvl="0" indent="0">
              <a:buFontTx/>
              <a:buNone/>
              <a:defRPr sz="1800"/>
            </a:pPr>
            <a:r>
              <a:rPr lang="en-GB" sz="1400" i="0" baseline="0" dirty="0">
                <a:solidFill>
                  <a:srgbClr val="FF2600"/>
                </a:solidFill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1400" i="0" baseline="0" dirty="0">
                <a:solidFill>
                  <a:srgbClr val="FF2600"/>
                </a:solidFill>
              </a:rPr>
              <a:t>We used resources from the BBC Radio 4 programme – “Inside the Ethics Committee”, which addressed the uncertainty and the conflicts that arise in a  team when staff have differing ethical understanding and values.</a:t>
            </a:r>
            <a:endParaRPr lang="en-GB" sz="1400" i="0" dirty="0">
              <a:solidFill>
                <a:srgbClr val="FF26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endParaRPr lang="en-GB" sz="1400" i="0" dirty="0">
              <a:solidFill>
                <a:srgbClr val="FF26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1400" i="0" dirty="0">
                <a:solidFill>
                  <a:srgbClr val="FF2600"/>
                </a:solidFill>
              </a:rPr>
              <a:t>A Macmillan Unit withdrawal pathway was started. We found other hospices nationally were also trying to write similar guidelines.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0495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The Specialist Palliative Care service looks after all people living with </a:t>
            </a:r>
            <a:r>
              <a:rPr lang="en-GB" dirty="0" err="1"/>
              <a:t>with</a:t>
            </a:r>
            <a:r>
              <a:rPr lang="en-GB" dirty="0"/>
              <a:t>  MND in East Dorset (in the UK) from diagnosis to the end of life, both in the community and in the hospice.</a:t>
            </a:r>
          </a:p>
          <a:p>
            <a:endParaRPr lang="en-GB" dirty="0"/>
          </a:p>
          <a:p>
            <a:r>
              <a:rPr lang="en-GB" dirty="0"/>
              <a:t>This is Dorset!</a:t>
            </a:r>
            <a:r>
              <a:rPr lang="en-GB" baseline="0" dirty="0"/>
              <a:t> I’m biased – but it’s lovely!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091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endParaRPr lang="en-GB" sz="1600" i="0" dirty="0">
              <a:solidFill>
                <a:srgbClr val="FF26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1600" i="0" dirty="0">
                <a:solidFill>
                  <a:srgbClr val="FF2600"/>
                </a:solidFill>
              </a:rPr>
              <a:t>We</a:t>
            </a:r>
            <a:r>
              <a:rPr lang="en-GB" sz="1600" i="0" baseline="0" dirty="0">
                <a:solidFill>
                  <a:srgbClr val="FF2600"/>
                </a:solidFill>
              </a:rPr>
              <a:t> d</a:t>
            </a:r>
            <a:r>
              <a:rPr lang="en-GB" sz="1600" i="0" dirty="0">
                <a:solidFill>
                  <a:srgbClr val="FF2600"/>
                </a:solidFill>
              </a:rPr>
              <a:t>esigned</a:t>
            </a:r>
            <a:r>
              <a:rPr lang="en-GB" sz="1600" i="0" baseline="0" dirty="0">
                <a:solidFill>
                  <a:srgbClr val="FF2600"/>
                </a:solidFill>
              </a:rPr>
              <a:t> a </a:t>
            </a:r>
            <a:r>
              <a:rPr lang="en-GB" sz="1600" i="0" dirty="0">
                <a:solidFill>
                  <a:srgbClr val="FF2600"/>
                </a:solidFill>
              </a:rPr>
              <a:t>respiratory screening tool– for use by hospice physio’s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endParaRPr lang="en-GB" sz="1600" i="0" dirty="0">
              <a:solidFill>
                <a:srgbClr val="FF26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1600" i="0" dirty="0">
                <a:solidFill>
                  <a:srgbClr val="FF2600"/>
                </a:solidFill>
              </a:rPr>
              <a:t>In collaboration with the Pan Dorset MND Group – we developed a Respiratory Care Pathway – with</a:t>
            </a:r>
            <a:r>
              <a:rPr lang="en-GB" sz="1600" i="0" baseline="0" dirty="0">
                <a:solidFill>
                  <a:srgbClr val="FF2600"/>
                </a:solidFill>
              </a:rPr>
              <a:t> local consultation from </a:t>
            </a:r>
            <a:r>
              <a:rPr lang="en-GB" sz="1600" i="0" dirty="0">
                <a:solidFill>
                  <a:srgbClr val="FF2600"/>
                </a:solidFill>
              </a:rPr>
              <a:t>palliative medicine, neurology and respiratory consultants.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endParaRPr lang="en-GB" sz="1600" i="0" dirty="0">
              <a:solidFill>
                <a:srgbClr val="FF26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1600" i="0" dirty="0">
                <a:solidFill>
                  <a:srgbClr val="FF2600"/>
                </a:solidFill>
              </a:rPr>
              <a:t>NIV was added to the hospice nursing care plan in</a:t>
            </a:r>
            <a:r>
              <a:rPr lang="en-GB" sz="1600" i="0" baseline="0" dirty="0">
                <a:solidFill>
                  <a:srgbClr val="FF2600"/>
                </a:solidFill>
              </a:rPr>
              <a:t> collaboration with</a:t>
            </a:r>
            <a:r>
              <a:rPr lang="en-GB" sz="1600" i="0" dirty="0">
                <a:solidFill>
                  <a:srgbClr val="FF2600"/>
                </a:solidFill>
              </a:rPr>
              <a:t> our clinical lead.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92484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1600" i="0" dirty="0">
                <a:solidFill>
                  <a:srgbClr val="FF2600"/>
                </a:solidFill>
              </a:rPr>
              <a:t>This is the Dorset Respiratory Care pathway that we wrote collaboratively, which is on the MNDA and Dorset CCG websites – it’s local use is intended for primary care and non-specialists.</a:t>
            </a:r>
          </a:p>
          <a:p>
            <a:pPr lvl="0">
              <a:defRPr sz="1800"/>
            </a:pPr>
            <a:endParaRPr lang="en-GB" sz="1600" i="0" dirty="0">
              <a:solidFill>
                <a:srgbClr val="FF2600"/>
              </a:solidFill>
            </a:endParaRPr>
          </a:p>
          <a:p>
            <a:pPr lvl="0">
              <a:defRPr sz="1800"/>
            </a:pPr>
            <a:r>
              <a:rPr lang="en-GB" sz="1600" i="0" dirty="0">
                <a:solidFill>
                  <a:srgbClr val="FF2600"/>
                </a:solidFill>
              </a:rPr>
              <a:t>Discussions</a:t>
            </a:r>
            <a:r>
              <a:rPr lang="en-GB" sz="1600" i="0" baseline="0" dirty="0">
                <a:solidFill>
                  <a:srgbClr val="FF2600"/>
                </a:solidFill>
              </a:rPr>
              <a:t> and  ethical decision making  are  a key part of the pathway.</a:t>
            </a:r>
          </a:p>
          <a:p>
            <a:pPr lvl="0">
              <a:defRPr sz="1800"/>
            </a:pPr>
            <a:endParaRPr lang="en-GB" sz="1600" i="0" dirty="0">
              <a:solidFill>
                <a:srgbClr val="FF2600"/>
              </a:solidFill>
            </a:endParaRPr>
          </a:p>
          <a:p>
            <a:pPr lvl="0">
              <a:defRPr sz="1800"/>
            </a:pPr>
            <a:r>
              <a:rPr lang="en-GB" sz="1600" i="0" dirty="0">
                <a:solidFill>
                  <a:srgbClr val="FF2600"/>
                </a:solidFill>
              </a:rPr>
              <a:t>This was as part of</a:t>
            </a:r>
            <a:r>
              <a:rPr lang="en-GB" sz="1600" i="0" baseline="0" dirty="0">
                <a:solidFill>
                  <a:srgbClr val="FF2600"/>
                </a:solidFill>
              </a:rPr>
              <a:t> a </a:t>
            </a:r>
            <a:r>
              <a:rPr lang="en-GB" sz="1600" i="0" dirty="0">
                <a:solidFill>
                  <a:srgbClr val="FF2600"/>
                </a:solidFill>
              </a:rPr>
              <a:t> wider set of Dorset pathways for MND  including nutrition, communication and </a:t>
            </a:r>
            <a:r>
              <a:rPr lang="en-GB" sz="1600" i="0" dirty="0" err="1">
                <a:solidFill>
                  <a:srgbClr val="FF2600"/>
                </a:solidFill>
              </a:rPr>
              <a:t>EoLC</a:t>
            </a:r>
            <a:r>
              <a:rPr lang="en-GB" sz="1600" i="0" dirty="0">
                <a:solidFill>
                  <a:srgbClr val="FF2600"/>
                </a:solidFill>
              </a:rPr>
              <a:t>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40712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GB" sz="1600" dirty="0"/>
              <a:t>While we were doing this, NICE published updated MND guidelines that incorporated management of NIV.</a:t>
            </a:r>
          </a:p>
          <a:p>
            <a:pPr lvl="0">
              <a:defRPr sz="1800"/>
            </a:pPr>
            <a:endParaRPr lang="en-GB" sz="1600" dirty="0"/>
          </a:p>
          <a:p>
            <a:pPr lvl="0">
              <a:defRPr sz="1800"/>
            </a:pPr>
            <a:r>
              <a:rPr lang="en-GB" sz="1600" dirty="0"/>
              <a:t>And the Association of Palliative Medicine published detailed draft guidelines for withdrawal of NIV in MND,</a:t>
            </a:r>
            <a:r>
              <a:rPr lang="en-GB" sz="1600" baseline="0" dirty="0"/>
              <a:t> which we decided to use and discontinued developing ours.</a:t>
            </a:r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54382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1600" i="0" dirty="0"/>
              <a:t>So between Sept 2015- Feb 2018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endParaRPr lang="en-GB" sz="1600" i="0" dirty="0"/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1600" i="0" dirty="0"/>
              <a:t>We</a:t>
            </a:r>
            <a:r>
              <a:rPr lang="en-GB" sz="1600" i="0" baseline="0" dirty="0"/>
              <a:t> d</a:t>
            </a:r>
            <a:r>
              <a:rPr lang="en-GB" sz="1600" i="0" dirty="0"/>
              <a:t>elivered 5 x 3.5 hour training afternoons. All specialist palliative care trained staff</a:t>
            </a:r>
            <a:r>
              <a:rPr lang="en-GB" sz="1600" i="0" baseline="0" dirty="0"/>
              <a:t> attended:</a:t>
            </a:r>
            <a:r>
              <a:rPr lang="en-GB" sz="1600" i="0" dirty="0"/>
              <a:t> including ward and community</a:t>
            </a:r>
            <a:r>
              <a:rPr lang="en-GB" sz="1600" i="0" baseline="0" dirty="0"/>
              <a:t> nurses</a:t>
            </a:r>
            <a:r>
              <a:rPr lang="en-GB" sz="1600" i="0" dirty="0"/>
              <a:t>, Consultants, Registrars,</a:t>
            </a:r>
            <a:r>
              <a:rPr lang="en-GB" sz="1600" i="0" baseline="0" dirty="0"/>
              <a:t> </a:t>
            </a:r>
            <a:r>
              <a:rPr lang="en-GB" sz="1600" i="0" dirty="0"/>
              <a:t>medical and therapy staff, Macmillan Day Centre and the discharge co-ordinator.</a:t>
            </a:r>
            <a:endParaRPr lang="en-GB" sz="1600" i="0" dirty="0">
              <a:solidFill>
                <a:srgbClr val="FF26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1600" i="0" baseline="0" dirty="0">
                <a:solidFill>
                  <a:srgbClr val="FF2600"/>
                </a:solidFill>
              </a:rPr>
              <a:t>It  was </a:t>
            </a:r>
            <a:r>
              <a:rPr lang="en-GB" sz="1600" i="0" dirty="0">
                <a:solidFill>
                  <a:srgbClr val="FF2600"/>
                </a:solidFill>
              </a:rPr>
              <a:t> also attended by our  MNDA Regional Care Development Advisor</a:t>
            </a:r>
            <a:r>
              <a:rPr lang="en-GB" sz="1600" i="0" baseline="0" dirty="0">
                <a:solidFill>
                  <a:srgbClr val="FF2600"/>
                </a:solidFill>
              </a:rPr>
              <a:t> </a:t>
            </a:r>
            <a:r>
              <a:rPr lang="en-GB" sz="1600" i="0" dirty="0">
                <a:solidFill>
                  <a:srgbClr val="FF2600"/>
                </a:solidFill>
              </a:rPr>
              <a:t>and some Dorset physiotherapists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endParaRPr lang="en-GB" sz="1600" i="0" dirty="0">
              <a:solidFill>
                <a:srgbClr val="FF26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1600" i="0" dirty="0">
                <a:solidFill>
                  <a:srgbClr val="FF2600"/>
                </a:solidFill>
              </a:rPr>
              <a:t>We collected feedback; we asked staff to rate themselves on the following 3 questions, on  a scale of 1-4:</a:t>
            </a:r>
          </a:p>
          <a:p>
            <a:pPr lvl="0">
              <a:defRPr sz="1800"/>
            </a:pPr>
            <a:endParaRPr lang="en-GB" sz="1600" i="0" dirty="0">
              <a:solidFill>
                <a:srgbClr val="FF2600"/>
              </a:solidFill>
            </a:endParaRPr>
          </a:p>
          <a:p>
            <a:pPr lvl="0">
              <a:defRPr sz="1800"/>
            </a:pPr>
            <a:r>
              <a:rPr lang="en-GB" sz="1600" i="0" dirty="0">
                <a:solidFill>
                  <a:srgbClr val="FF2600"/>
                </a:solidFill>
              </a:rPr>
              <a:t>Where:</a:t>
            </a:r>
          </a:p>
          <a:p>
            <a:pPr lvl="0">
              <a:defRPr sz="1800"/>
            </a:pPr>
            <a:endParaRPr lang="en-GB" sz="1600" i="0" dirty="0">
              <a:solidFill>
                <a:srgbClr val="FF2600"/>
              </a:solidFill>
            </a:endParaRPr>
          </a:p>
          <a:p>
            <a:pPr lvl="0">
              <a:defRPr sz="1800"/>
            </a:pPr>
            <a:r>
              <a:rPr lang="en-GB" sz="1600" i="0" dirty="0">
                <a:solidFill>
                  <a:srgbClr val="FF2600"/>
                </a:solidFill>
              </a:rPr>
              <a:t>1</a:t>
            </a:r>
            <a:r>
              <a:rPr lang="en-GB" sz="1600" i="0" baseline="0" dirty="0">
                <a:solidFill>
                  <a:srgbClr val="FF2600"/>
                </a:solidFill>
              </a:rPr>
              <a:t>   - was </a:t>
            </a:r>
            <a:r>
              <a:rPr lang="en-GB" sz="1600" i="0" dirty="0">
                <a:solidFill>
                  <a:srgbClr val="FF2600"/>
                </a:solidFill>
              </a:rPr>
              <a:t>poor</a:t>
            </a:r>
          </a:p>
          <a:p>
            <a:pPr lvl="0">
              <a:defRPr sz="1800"/>
            </a:pPr>
            <a:r>
              <a:rPr lang="en-GB" sz="1600" i="0" dirty="0">
                <a:solidFill>
                  <a:srgbClr val="FF2600"/>
                </a:solidFill>
              </a:rPr>
              <a:t>2 </a:t>
            </a:r>
            <a:r>
              <a:rPr lang="en-GB" sz="1600" i="0" baseline="0" dirty="0">
                <a:solidFill>
                  <a:srgbClr val="FF2600"/>
                </a:solidFill>
              </a:rPr>
              <a:t>  -  </a:t>
            </a:r>
            <a:r>
              <a:rPr lang="en-GB" sz="1600" i="0" dirty="0">
                <a:solidFill>
                  <a:srgbClr val="FF2600"/>
                </a:solidFill>
              </a:rPr>
              <a:t>adequate</a:t>
            </a:r>
          </a:p>
          <a:p>
            <a:pPr lvl="0">
              <a:defRPr sz="1800"/>
            </a:pPr>
            <a:r>
              <a:rPr lang="en-GB" sz="1600" i="0" dirty="0">
                <a:solidFill>
                  <a:srgbClr val="FF2600"/>
                </a:solidFill>
              </a:rPr>
              <a:t>3  -  good</a:t>
            </a:r>
          </a:p>
          <a:p>
            <a:pPr lvl="0">
              <a:defRPr sz="1800"/>
            </a:pPr>
            <a:r>
              <a:rPr lang="en-GB" sz="1600" i="0" dirty="0">
                <a:solidFill>
                  <a:srgbClr val="FF2600"/>
                </a:solidFill>
              </a:rPr>
              <a:t>And  4 was excellent</a:t>
            </a:r>
          </a:p>
          <a:p>
            <a:pPr lvl="0">
              <a:defRPr sz="1800"/>
            </a:pPr>
            <a:endParaRPr lang="en-GB" sz="1600" i="0" dirty="0">
              <a:solidFill>
                <a:srgbClr val="FF2600"/>
              </a:solidFill>
            </a:endParaRPr>
          </a:p>
          <a:p>
            <a:pPr lvl="0">
              <a:defRPr sz="1800"/>
            </a:pPr>
            <a:r>
              <a:rPr lang="en-GB" sz="1600" i="0" dirty="0">
                <a:solidFill>
                  <a:srgbClr val="FF2600"/>
                </a:solidFill>
              </a:rPr>
              <a:t>44 staff completed feedback forms.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9008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lang="en-GB" sz="1600" dirty="0"/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1600" i="0" dirty="0"/>
              <a:t>You can see here the 1- 4 rating along the horizontal axis:</a:t>
            </a:r>
          </a:p>
          <a:p>
            <a:pPr lvl="0">
              <a:defRPr sz="1800"/>
            </a:pPr>
            <a:endParaRPr lang="en-GB" sz="1600" i="0" dirty="0"/>
          </a:p>
          <a:p>
            <a:pPr marL="342900" lvl="0" indent="-342900">
              <a:buFont typeface="Wingdings" panose="05000000000000000000" pitchFamily="2" charset="2"/>
              <a:buChar char="Ø"/>
              <a:defRPr sz="1800"/>
            </a:pPr>
            <a:r>
              <a:rPr lang="en-GB" sz="1600" b="1" i="0" dirty="0"/>
              <a:t>blue</a:t>
            </a:r>
            <a:r>
              <a:rPr lang="en-GB" sz="1600" i="0" dirty="0"/>
              <a:t> is </a:t>
            </a:r>
            <a:r>
              <a:rPr lang="en-GB" sz="1600" b="1" i="0" dirty="0"/>
              <a:t>before</a:t>
            </a:r>
            <a:r>
              <a:rPr lang="en-GB" sz="1600" i="0" dirty="0"/>
              <a:t> training</a:t>
            </a:r>
          </a:p>
          <a:p>
            <a:pPr marL="342900" lvl="0" indent="-342900">
              <a:buFont typeface="Wingdings" panose="05000000000000000000" pitchFamily="2" charset="2"/>
              <a:buChar char="Ø"/>
              <a:defRPr sz="1800"/>
            </a:pPr>
            <a:r>
              <a:rPr lang="en-GB" sz="1600" b="1" i="0" dirty="0"/>
              <a:t>green</a:t>
            </a:r>
            <a:r>
              <a:rPr lang="en-GB" sz="1600" i="0" dirty="0"/>
              <a:t> is </a:t>
            </a:r>
            <a:r>
              <a:rPr lang="en-GB" sz="1600" b="1" i="0" dirty="0"/>
              <a:t>after</a:t>
            </a:r>
            <a:r>
              <a:rPr lang="en-GB" sz="1600" i="0" dirty="0"/>
              <a:t> training, </a:t>
            </a:r>
          </a:p>
          <a:p>
            <a:pPr marL="342900" lvl="0" indent="-342900">
              <a:buFont typeface="Wingdings" panose="05000000000000000000" pitchFamily="2" charset="2"/>
              <a:buChar char="Ø"/>
              <a:defRPr sz="1800"/>
            </a:pPr>
            <a:endParaRPr lang="en-GB" sz="1600" i="0" dirty="0"/>
          </a:p>
          <a:p>
            <a:pPr marL="0" lvl="0" indent="0">
              <a:buFontTx/>
              <a:buNone/>
              <a:defRPr sz="1800"/>
            </a:pPr>
            <a:r>
              <a:rPr lang="en-GB" sz="1600" b="1" i="0" dirty="0"/>
              <a:t>(PAUSE)</a:t>
            </a:r>
          </a:p>
          <a:p>
            <a:pPr marL="0" lvl="0" indent="0">
              <a:buFontTx/>
              <a:buNone/>
              <a:defRPr sz="1800"/>
            </a:pPr>
            <a:endParaRPr lang="en-GB" sz="1600" b="1" i="0" dirty="0"/>
          </a:p>
          <a:p>
            <a:pPr marL="0" lvl="0" indent="0">
              <a:buFontTx/>
              <a:buNone/>
              <a:defRPr sz="1800"/>
            </a:pPr>
            <a:endParaRPr lang="en-GB" sz="1600" i="0" dirty="0"/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1600" i="0" dirty="0"/>
              <a:t>For Q1:   this was regarding the recognition of respiratory failure in MND,</a:t>
            </a:r>
            <a:r>
              <a:rPr lang="en-GB" sz="1600" i="0" baseline="0" dirty="0"/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endParaRPr lang="en-GB" sz="1600" i="0" baseline="0" dirty="0"/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1600" b="1" i="0" dirty="0"/>
              <a:t>93% rated themselves good or excellent after training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endParaRPr lang="en-GB" sz="1600" i="0" baseline="0" dirty="0"/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endParaRPr lang="en-GB" sz="1600" i="0" baseline="0" dirty="0"/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1600" i="0" baseline="0" dirty="0"/>
              <a:t>This is important as recognising signs and symptoms is  a trigger for NIV discussions</a:t>
            </a:r>
            <a:endParaRPr lang="en-GB" sz="1600" i="0" dirty="0"/>
          </a:p>
          <a:p>
            <a:pPr lvl="0">
              <a:defRPr sz="1800"/>
            </a:pPr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37279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1600" i="0" dirty="0"/>
              <a:t>Secondly,</a:t>
            </a:r>
            <a:r>
              <a:rPr lang="en-GB" sz="1600" i="0" baseline="0" dirty="0"/>
              <a:t> w</a:t>
            </a:r>
            <a:r>
              <a:rPr lang="en-GB" sz="1600" i="0" dirty="0"/>
              <a:t>hen asked to rate their practical confidence..</a:t>
            </a:r>
            <a:r>
              <a:rPr lang="en-GB" sz="1600" i="0" baseline="0" dirty="0"/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endParaRPr lang="en-GB" sz="1600" i="0" baseline="0" dirty="0"/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1600" b="1" i="0" dirty="0"/>
              <a:t>88% rated</a:t>
            </a:r>
            <a:r>
              <a:rPr lang="en-GB" sz="1600" b="1" i="0" baseline="0" dirty="0"/>
              <a:t> themselves </a:t>
            </a:r>
            <a:r>
              <a:rPr lang="en-GB" sz="1600" b="1" i="0" dirty="0"/>
              <a:t>good or excellent after training.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endParaRPr lang="en-GB" sz="1600" i="0" dirty="0"/>
          </a:p>
          <a:p>
            <a:pPr marL="342900" lvl="0" indent="-342900">
              <a:buFont typeface="Arial" panose="020B0604020202020204" pitchFamily="34" charset="0"/>
              <a:buChar char="•"/>
              <a:defRPr sz="1800"/>
            </a:pPr>
            <a:r>
              <a:rPr lang="en-GB" sz="1600" i="0" dirty="0"/>
              <a:t>In real terms, the staff are more confident </a:t>
            </a:r>
            <a:r>
              <a:rPr lang="en-GB" sz="1600" i="0" baseline="0" dirty="0"/>
              <a:t>in their skills.</a:t>
            </a:r>
            <a:endParaRPr lang="en-GB" sz="1600" i="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1154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GB" sz="1600" i="0" dirty="0">
                <a:solidFill>
                  <a:srgbClr val="FF2600"/>
                </a:solidFill>
              </a:rPr>
              <a:t>The best results were in the area of legal and ethical frameworks where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n-GB" sz="1600" i="0" dirty="0">
              <a:solidFill>
                <a:srgbClr val="FF26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GB" sz="1600" b="1" i="0" dirty="0">
                <a:solidFill>
                  <a:srgbClr val="FF2600"/>
                </a:solidFill>
              </a:rPr>
              <a:t>97% of staff rated themselves good or excellent after the training.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n-GB" sz="1600" i="0" dirty="0">
              <a:solidFill>
                <a:srgbClr val="FF26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GB" sz="1600" i="0" dirty="0">
                <a:solidFill>
                  <a:srgbClr val="FF2600"/>
                </a:solidFill>
              </a:rPr>
              <a:t>This has supported confident</a:t>
            </a:r>
            <a:r>
              <a:rPr lang="en-GB" sz="1600" i="0" baseline="0" dirty="0">
                <a:solidFill>
                  <a:srgbClr val="FF2600"/>
                </a:solidFill>
              </a:rPr>
              <a:t> and competent NIV withdrawal both within the hospice and subsequently in the community.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n-GB" sz="1600" i="0" baseline="0" dirty="0">
              <a:solidFill>
                <a:srgbClr val="FF26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GB" sz="1600" i="0" baseline="0" dirty="0">
                <a:solidFill>
                  <a:srgbClr val="FF2600"/>
                </a:solidFill>
              </a:rPr>
              <a:t>Which has the added benefit of supporting the primary care team.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357831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endParaRPr lang="en-GB" sz="1600" dirty="0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lang="en-GB" sz="1600" b="1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n-GB" sz="1600" b="1" baseline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summarise:</a:t>
            </a:r>
          </a:p>
          <a:p>
            <a:pPr lvl="0" defTabSz="914400">
              <a:lnSpc>
                <a:spcPct val="100000"/>
              </a:lnSpc>
              <a:defRPr sz="1800"/>
            </a:pPr>
            <a:endParaRPr lang="en-GB" sz="1600" baseline="0" dirty="0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pPr>
            <a:r>
              <a:rPr lang="en-GB" sz="1600" b="1" baseline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Hospice based MDT’s  can be confident in  NIV discussions and  decision making, including withdrawal, and practical management, from diagnosis to </a:t>
            </a:r>
            <a:r>
              <a:rPr lang="en-GB" sz="1600" b="1" baseline="0" dirty="0" err="1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EoLC</a:t>
            </a:r>
            <a:r>
              <a:rPr lang="en-GB" sz="1600" b="1" baseline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lvl="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pPr>
            <a:endParaRPr lang="en-GB" sz="1600" b="1" baseline="0" dirty="0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pPr>
            <a:r>
              <a:rPr lang="en-GB" sz="1600" b="0" baseline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NICE guidance suggests that a Multi-Disciplinary Team can improve care and extend life for people living with MND. </a:t>
            </a:r>
          </a:p>
          <a:p>
            <a:pPr marL="285750" lvl="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pPr>
            <a:endParaRPr lang="en-GB" sz="1600" b="1" baseline="0" dirty="0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pPr>
            <a:r>
              <a:rPr lang="en-GB" sz="1600" b="1" baseline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Staff need training to be confident and  competent</a:t>
            </a:r>
          </a:p>
          <a:p>
            <a:pPr marL="285750" lvl="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pPr>
            <a:endParaRPr lang="en-GB" sz="1600" b="1" baseline="0" dirty="0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pPr>
            <a:r>
              <a:rPr lang="en-GB" sz="1600" b="0" baseline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Hospice based palliative care MDTs can develop the skills and confidence to manage NIV from diagnosis to end of life</a:t>
            </a:r>
          </a:p>
          <a:p>
            <a:pPr marL="285750" lvl="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pPr>
            <a:endParaRPr lang="en-GB" sz="1600" b="1" baseline="0" dirty="0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defTabSz="914400">
              <a:lnSpc>
                <a:spcPct val="100000"/>
              </a:lnSpc>
              <a:buFont typeface="Arial" panose="020B0604020202020204" pitchFamily="34" charset="0"/>
              <a:buNone/>
              <a:defRPr sz="1800"/>
            </a:pPr>
            <a:r>
              <a:rPr lang="en-GB" sz="1600" b="1" baseline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85750" lvl="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pPr>
            <a:r>
              <a:rPr lang="en-GB" sz="1600" b="1" baseline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Specialist palliative care teams based within  a hospice are ideally placed to deliver this.</a:t>
            </a:r>
          </a:p>
          <a:p>
            <a:pPr lvl="0" defTabSz="914400">
              <a:lnSpc>
                <a:spcPct val="100000"/>
              </a:lnSpc>
              <a:defRPr sz="1800"/>
            </a:pPr>
            <a:endParaRPr lang="en-GB" sz="1600" baseline="0" dirty="0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defTabSz="914400">
              <a:lnSpc>
                <a:spcPct val="100000"/>
              </a:lnSpc>
              <a:buFont typeface="Wingdings" panose="05000000000000000000" pitchFamily="2" charset="2"/>
              <a:buChar char="§"/>
              <a:defRPr sz="1800"/>
            </a:pPr>
            <a:r>
              <a:rPr lang="en-GB" sz="160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Hospice based teams can help the right people</a:t>
            </a:r>
            <a:r>
              <a:rPr lang="en-GB" sz="1600" baseline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select</a:t>
            </a:r>
            <a:r>
              <a:rPr lang="en-GB" sz="1600" baseline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NIV at the right time for the right length of time, recognising that they may wish to discontinue this.</a:t>
            </a:r>
          </a:p>
          <a:p>
            <a:pPr marL="285750" lvl="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pPr>
            <a:endParaRPr lang="en-GB" sz="1600" baseline="0" dirty="0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pPr>
            <a:r>
              <a:rPr lang="en-GB" sz="1600" baseline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Extending life is not everyone’s priority, and NIV is not right for every person living with MND who fits the criteria.</a:t>
            </a:r>
          </a:p>
          <a:p>
            <a:pPr marL="285750" lvl="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pPr>
            <a:endParaRPr lang="en-GB" sz="1600" baseline="0" dirty="0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pPr>
            <a:r>
              <a:rPr lang="en-GB" sz="1600" baseline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Specialist Palliative Care is about the whole person, respecting their individual preferences, attitudes, wishes, values, and beliefs, and many of the skills inherent in a hospice team can be used to provide this care. </a:t>
            </a:r>
          </a:p>
          <a:p>
            <a:pPr lvl="0" defTabSz="914400">
              <a:lnSpc>
                <a:spcPct val="100000"/>
              </a:lnSpc>
              <a:defRPr sz="1800"/>
            </a:pPr>
            <a:endParaRPr lang="en-GB" sz="1600" baseline="0" dirty="0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5803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6968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592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As most of you know: Non-invasive ventilation is a symptomatic and life-prolonging treatment that is now widely used in the care of people with  MND.</a:t>
            </a:r>
          </a:p>
          <a:p>
            <a:pPr lvl="0" defTabSz="914400">
              <a:lnSpc>
                <a:spcPct val="100000"/>
              </a:lnSpc>
              <a:defRPr sz="1800"/>
            </a:pPr>
            <a:endParaRPr lang="en-GB" sz="240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lang="en-GB" sz="240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These people experience progressive muscle weakness and wasting,</a:t>
            </a:r>
            <a:r>
              <a:rPr lang="en-GB" sz="2400" baseline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and t</a:t>
            </a:r>
            <a:r>
              <a:rPr lang="en-GB" sz="240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his can include the muscles of respiration.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5284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i="0" dirty="0"/>
              <a:t>Thanks for listening.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28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lang="en-GB" sz="2400" i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NIV assists patients’ breathing as their disease progresses - in a similar way to an electric bike helping when you tire from cycling.</a:t>
            </a:r>
          </a:p>
          <a:p>
            <a:pPr lvl="0" defTabSz="914400">
              <a:lnSpc>
                <a:spcPct val="100000"/>
              </a:lnSpc>
              <a:defRPr sz="1800"/>
            </a:pPr>
            <a:endParaRPr lang="en-GB" sz="2400" i="0" dirty="0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lang="en-GB" sz="2400" i="0" dirty="0">
                <a:latin typeface="Calibri"/>
                <a:ea typeface="Calibri"/>
                <a:cs typeface="Calibri"/>
                <a:sym typeface="Calibri"/>
              </a:rPr>
              <a:t>Patients can become dependent on NIV as they approach the end of their lives.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299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i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Bourke</a:t>
            </a:r>
            <a:r>
              <a:rPr lang="en-GB" sz="2400" i="0" baseline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i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published the first large multi-centre Randomised Controlled Trial  in 2006</a:t>
            </a:r>
            <a:r>
              <a:rPr lang="en-GB" sz="2400" i="0" baseline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and…</a:t>
            </a:r>
            <a:endParaRPr lang="en-GB" sz="2400" i="0" dirty="0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957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lang="en-GB" sz="240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..this was a key milestone in MND research. It showed, for patients</a:t>
            </a:r>
            <a:r>
              <a:rPr lang="en-GB" sz="2400" b="1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without </a:t>
            </a:r>
            <a:r>
              <a:rPr lang="en-GB" sz="2400" b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swallowing and speech</a:t>
            </a:r>
            <a:r>
              <a:rPr lang="en-GB" sz="2400" b="0" baseline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symptoms, </a:t>
            </a:r>
            <a:r>
              <a:rPr lang="en-GB" sz="240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NIV increased survival by up to </a:t>
            </a:r>
            <a:r>
              <a:rPr lang="en-GB" sz="2400" b="1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18 months. </a:t>
            </a:r>
          </a:p>
          <a:p>
            <a:pPr lvl="0" defTabSz="914400">
              <a:lnSpc>
                <a:spcPct val="100000"/>
              </a:lnSpc>
              <a:defRPr sz="1800"/>
            </a:pPr>
            <a:endParaRPr lang="en-GB" sz="2400" dirty="0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lang="en-GB" sz="240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There was also significant improvement in symptoms due to hypercapnia, such as morning headache and wakeful nights</a:t>
            </a:r>
            <a:r>
              <a:rPr lang="en-GB" sz="2400" baseline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for those </a:t>
            </a:r>
            <a:r>
              <a:rPr lang="en-GB" sz="2400" b="1" baseline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with or without </a:t>
            </a:r>
            <a:r>
              <a:rPr lang="en-GB" sz="2400" baseline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bulbar symptoms.</a:t>
            </a:r>
            <a:endParaRPr lang="en-GB" sz="2400" dirty="0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lang="en-GB" sz="2400" dirty="0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lang="en-GB" sz="2400" dirty="0">
              <a:latin typeface="Calibri"/>
              <a:ea typeface="Calibri"/>
              <a:cs typeface="Calibri"/>
              <a:sym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859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lang="en-GB" sz="1600" i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en-GB" sz="1600" i="0" baseline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 2010, </a:t>
            </a:r>
            <a:r>
              <a:rPr lang="en-GB" sz="1600" i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NICE published guidance for NIV in people with MND.</a:t>
            </a:r>
          </a:p>
          <a:p>
            <a:pPr lvl="0" defTabSz="914400">
              <a:lnSpc>
                <a:spcPct val="100000"/>
              </a:lnSpc>
              <a:defRPr sz="1800"/>
            </a:pPr>
            <a:endParaRPr lang="en-GB" sz="1600" i="0" dirty="0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lang="en-GB" sz="1600" i="0" dirty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rPr>
              <a:t>With w</a:t>
            </a:r>
            <a:r>
              <a:rPr lang="en-GB" sz="1600" i="0" dirty="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ide implementation of these guidelines, the use of NIV increased.</a:t>
            </a:r>
          </a:p>
          <a:p>
            <a:pPr lvl="0" defTabSz="914400">
              <a:lnSpc>
                <a:spcPct val="100000"/>
              </a:lnSpc>
              <a:defRPr sz="1800"/>
            </a:pPr>
            <a:endParaRPr lang="en-GB" sz="1600" i="0" dirty="0">
              <a:solidFill>
                <a:srgbClr val="FF2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lang="en-GB" sz="1600" i="0" dirty="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The Respiratory Centre at Southampton Hospital , which is our nearest specialist NIV service, was rapidly expanding it’s home ventilation program.</a:t>
            </a:r>
            <a:endParaRPr lang="en-GB" sz="1600" i="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lang="en-GB" sz="1600" i="0" dirty="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lang="en-GB" sz="1600" i="0" dirty="0"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lang="en-GB" sz="1600" i="0" dirty="0">
                <a:latin typeface="Arial"/>
                <a:ea typeface="Arial"/>
                <a:cs typeface="Arial"/>
                <a:sym typeface="Arial"/>
              </a:rPr>
              <a:t>2010 onwards we saw the impact of this on our service, as people living with  MND were increasingly choosing NIV and dependent on this approaching the</a:t>
            </a:r>
            <a:r>
              <a:rPr lang="en-GB" sz="1600" i="0" baseline="0" dirty="0">
                <a:latin typeface="Arial"/>
                <a:ea typeface="Arial"/>
                <a:cs typeface="Arial"/>
                <a:sym typeface="Arial"/>
              </a:rPr>
              <a:t> end of their lives.</a:t>
            </a:r>
            <a:r>
              <a:rPr lang="en-GB" sz="1600" i="0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defTabSz="914400">
              <a:lnSpc>
                <a:spcPct val="100000"/>
              </a:lnSpc>
              <a:defRPr sz="1800"/>
            </a:pPr>
            <a:endParaRPr lang="en-GB" sz="1600" i="0" dirty="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lang="en-GB" sz="1600" i="0" dirty="0">
                <a:latin typeface="Arial"/>
                <a:ea typeface="Arial"/>
                <a:cs typeface="Arial"/>
                <a:sym typeface="Arial"/>
              </a:rPr>
              <a:t>Some patients </a:t>
            </a:r>
            <a:r>
              <a:rPr lang="en-GB" sz="1600" b="1" i="0" dirty="0">
                <a:latin typeface="Arial"/>
                <a:ea typeface="Arial"/>
                <a:cs typeface="Arial"/>
                <a:sym typeface="Arial"/>
              </a:rPr>
              <a:t>decided</a:t>
            </a:r>
            <a:r>
              <a:rPr lang="en-GB" sz="1600" b="1" i="0" baseline="0" dirty="0">
                <a:latin typeface="Arial"/>
                <a:ea typeface="Arial"/>
                <a:cs typeface="Arial"/>
                <a:sym typeface="Arial"/>
              </a:rPr>
              <a:t> to stop using </a:t>
            </a:r>
            <a:r>
              <a:rPr lang="en-GB" sz="1600" b="1" i="0" dirty="0">
                <a:latin typeface="Arial"/>
                <a:ea typeface="Arial"/>
                <a:cs typeface="Arial"/>
                <a:sym typeface="Arial"/>
              </a:rPr>
              <a:t>NIV </a:t>
            </a:r>
            <a:r>
              <a:rPr lang="en-GB" sz="1600" i="0" dirty="0">
                <a:latin typeface="Arial"/>
                <a:ea typeface="Arial"/>
                <a:cs typeface="Arial"/>
                <a:sym typeface="Arial"/>
              </a:rPr>
              <a:t>in our hospice;</a:t>
            </a:r>
            <a:r>
              <a:rPr lang="en-GB" sz="1600" i="0" baseline="0" dirty="0">
                <a:latin typeface="Arial"/>
                <a:ea typeface="Arial"/>
                <a:cs typeface="Arial"/>
                <a:sym typeface="Arial"/>
              </a:rPr>
              <a:t> this was one of the triggers for this project.</a:t>
            </a:r>
            <a:endParaRPr lang="en-GB" sz="1600" i="0" dirty="0">
              <a:latin typeface="Arial"/>
              <a:ea typeface="Arial"/>
              <a:cs typeface="Arial"/>
              <a:sym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747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0" indent="-342900">
              <a:buSzPct val="100000"/>
              <a:buFont typeface="Arial" panose="020B0604020202020204" pitchFamily="34" charset="0"/>
              <a:buChar char="•"/>
              <a:defRPr sz="1800"/>
            </a:pPr>
            <a:endParaRPr lang="en-GB" sz="1600" dirty="0"/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GB" sz="1600" i="0" dirty="0">
                <a:solidFill>
                  <a:schemeClr val="accent2"/>
                </a:solidFill>
              </a:rPr>
              <a:t>Staff feedback and reflections </a:t>
            </a:r>
            <a:r>
              <a:rPr lang="en-GB" sz="1600" b="1" i="0" dirty="0">
                <a:solidFill>
                  <a:schemeClr val="accent2"/>
                </a:solidFill>
              </a:rPr>
              <a:t>following NIV withdrawal </a:t>
            </a:r>
            <a:r>
              <a:rPr lang="en-GB" sz="1600" i="0" dirty="0">
                <a:solidFill>
                  <a:schemeClr val="accent2"/>
                </a:solidFill>
              </a:rPr>
              <a:t>showed that some had found this distressing, and there was lack of clarity regarding the Law and Ethics.</a:t>
            </a:r>
            <a:r>
              <a:rPr lang="en-GB" sz="1600" i="0" baseline="0" dirty="0">
                <a:solidFill>
                  <a:schemeClr val="accent2"/>
                </a:solidFill>
              </a:rPr>
              <a:t> </a:t>
            </a: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defRPr sz="1800"/>
            </a:pPr>
            <a:endParaRPr lang="en-GB" sz="1600" i="0" baseline="0" dirty="0">
              <a:solidFill>
                <a:schemeClr val="accent2"/>
              </a:solidFill>
            </a:endParaRP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GB" sz="1600" i="0" dirty="0">
                <a:solidFill>
                  <a:schemeClr val="accent2"/>
                </a:solidFill>
              </a:rPr>
              <a:t>Staff said “ is this assisted suicide”,</a:t>
            </a:r>
            <a:r>
              <a:rPr lang="en-GB" sz="1600" i="0" baseline="0" dirty="0">
                <a:solidFill>
                  <a:schemeClr val="accent2"/>
                </a:solidFill>
              </a:rPr>
              <a:t> and ‘I felt like I killed her when I took the mask off’. In addition there was a lack of  competence in practical management or the equipment.</a:t>
            </a:r>
            <a:endParaRPr lang="en-GB" sz="1600" i="0" dirty="0">
              <a:solidFill>
                <a:schemeClr val="accent2"/>
              </a:solidFill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88885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0" indent="-342900">
              <a:buSzPct val="100000"/>
              <a:buFont typeface="Arial" panose="020B0604020202020204" pitchFamily="34" charset="0"/>
              <a:buChar char="•"/>
              <a:defRPr sz="1800"/>
            </a:pPr>
            <a:endParaRPr lang="en-GB" sz="1400" dirty="0"/>
          </a:p>
          <a:p>
            <a:pPr marL="0" lvl="0" indent="0">
              <a:buSzPct val="100000"/>
              <a:buFont typeface="Arial" panose="020B0604020202020204" pitchFamily="34" charset="0"/>
              <a:buNone/>
              <a:defRPr sz="1800"/>
            </a:pPr>
            <a:endParaRPr lang="en-GB" sz="1400" i="0" dirty="0">
              <a:solidFill>
                <a:schemeClr val="accent2"/>
              </a:solidFill>
            </a:endParaRP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GB" sz="1400" i="0" dirty="0">
                <a:solidFill>
                  <a:schemeClr val="accent2"/>
                </a:solidFill>
              </a:rPr>
              <a:t>Looking at some of the evidence: </a:t>
            </a:r>
            <a:r>
              <a:rPr lang="en-GB" sz="1400" b="1" i="0" dirty="0">
                <a:solidFill>
                  <a:schemeClr val="accent2"/>
                </a:solidFill>
              </a:rPr>
              <a:t>Baxter</a:t>
            </a:r>
            <a:r>
              <a:rPr lang="en-GB" sz="1400" i="0" dirty="0">
                <a:solidFill>
                  <a:schemeClr val="accent2"/>
                </a:solidFill>
              </a:rPr>
              <a:t> (2013) published qualitative research into the effects of NIV withdrawal on families and Health Care professionals:</a:t>
            </a:r>
            <a:r>
              <a:rPr lang="en-GB" sz="1400" i="0" baseline="0" dirty="0">
                <a:solidFill>
                  <a:schemeClr val="accent2"/>
                </a:solidFill>
              </a:rPr>
              <a:t> suggesting that the terminal phase of MND could be unexpectedly rapid. </a:t>
            </a:r>
            <a:r>
              <a:rPr lang="en-GB" sz="1400" b="1" i="0" baseline="0" dirty="0">
                <a:solidFill>
                  <a:schemeClr val="accent2"/>
                </a:solidFill>
              </a:rPr>
              <a:t>Early </a:t>
            </a:r>
            <a:r>
              <a:rPr lang="en-GB" sz="1400" i="0" baseline="0" dirty="0">
                <a:solidFill>
                  <a:schemeClr val="accent2"/>
                </a:solidFill>
              </a:rPr>
              <a:t>Advance Care Planning was advocated, acknowledging, however, that this can be difficult. </a:t>
            </a: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defRPr sz="1800"/>
            </a:pPr>
            <a:endParaRPr lang="en-GB" sz="1400" i="0" baseline="0" dirty="0">
              <a:solidFill>
                <a:schemeClr val="accent2"/>
              </a:solidFill>
            </a:endParaRP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GB" sz="1400" i="0" baseline="0" dirty="0">
                <a:solidFill>
                  <a:schemeClr val="accent2"/>
                </a:solidFill>
              </a:rPr>
              <a:t>Deciding about NIV is just one of many difficult and complex Advance Care Planning decisions the person living with MND has to make.</a:t>
            </a: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defRPr sz="1800"/>
            </a:pPr>
            <a:endParaRPr lang="en-GB" sz="1400" i="0" dirty="0">
              <a:solidFill>
                <a:schemeClr val="accent2"/>
              </a:solidFill>
            </a:endParaRP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GB" sz="1400" i="0" baseline="0" dirty="0">
                <a:solidFill>
                  <a:srgbClr val="FF0000"/>
                </a:solidFill>
              </a:rPr>
              <a:t>Indeed </a:t>
            </a:r>
            <a:r>
              <a:rPr lang="en-GB" sz="1400" b="1" i="0" baseline="0" dirty="0">
                <a:solidFill>
                  <a:srgbClr val="FF0000"/>
                </a:solidFill>
              </a:rPr>
              <a:t>Faull</a:t>
            </a:r>
            <a:r>
              <a:rPr lang="en-GB" sz="1400" i="0" baseline="0" dirty="0">
                <a:solidFill>
                  <a:srgbClr val="FF0000"/>
                </a:solidFill>
              </a:rPr>
              <a:t>, in 2014, emphasised early decision making, due to the risk of the onset of cognitive changes limiting future discussions. </a:t>
            </a:r>
          </a:p>
          <a:p>
            <a:pPr marL="342900" lvl="0" indent="-342900">
              <a:buSzPct val="100000"/>
              <a:buFont typeface="Arial" panose="020B0604020202020204" pitchFamily="34" charset="0"/>
              <a:buChar char="•"/>
              <a:defRPr sz="1800"/>
            </a:pPr>
            <a:endParaRPr lang="en-GB" sz="1400" i="0" baseline="0" dirty="0">
              <a:solidFill>
                <a:srgbClr val="FF0000"/>
              </a:solidFill>
            </a:endParaRPr>
          </a:p>
          <a:p>
            <a:pPr marL="0" lvl="0" indent="0">
              <a:buSzPct val="100000"/>
              <a:buFont typeface="Arial" panose="020B0604020202020204" pitchFamily="34" charset="0"/>
              <a:buNone/>
              <a:defRPr sz="1800"/>
            </a:pPr>
            <a:endParaRPr lang="en-GB" sz="1400" i="0" baseline="0" dirty="0">
              <a:solidFill>
                <a:srgbClr val="FF0000"/>
              </a:solidFill>
            </a:endParaRPr>
          </a:p>
          <a:p>
            <a:pPr marL="0" lvl="0" indent="0">
              <a:buSzPct val="100000"/>
              <a:buFontTx/>
              <a:buNone/>
              <a:defRPr sz="1800"/>
            </a:pPr>
            <a:endParaRPr lang="en-GB" sz="1400" i="0" dirty="0">
              <a:solidFill>
                <a:schemeClr val="accent2"/>
              </a:solidFill>
            </a:endParaRP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6861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12/6/18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lvl="0"/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12/6/18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12/6/18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12/6/18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12/6/18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12/6/18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lvl="0"/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ti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ti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tif"/><Relationship Id="rId5" Type="http://schemas.openxmlformats.org/officeDocument/2006/relationships/image" Target="../media/image15.ti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tif"/><Relationship Id="rId5" Type="http://schemas.openxmlformats.org/officeDocument/2006/relationships/image" Target="../media/image15.ti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tif"/><Relationship Id="rId5" Type="http://schemas.openxmlformats.org/officeDocument/2006/relationships/image" Target="../media/image15.ti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t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ti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tif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bbc.co.uk/programmes/b012r7j" TargetMode="Externa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ally.lycett@rbch.nhs.uk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t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t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t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t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0">
            <a:extLst>
              <a:ext uri="{FF2B5EF4-FFF2-40B4-BE49-F238E27FC236}">
                <a16:creationId xmlns:a16="http://schemas.microsoft.com/office/drawing/2014/main" id="{483B157C-6B3B-4D86-87D6-661CE4B392D1}"/>
              </a:ext>
            </a:extLst>
          </p:cNvPr>
          <p:cNvSpPr/>
          <p:nvPr/>
        </p:nvSpPr>
        <p:spPr>
          <a:xfrm>
            <a:off x="395537" y="1679152"/>
            <a:ext cx="8352926" cy="381642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defRPr sz="1800"/>
            </a:pPr>
            <a:r>
              <a:rPr lang="en-GB" sz="3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Non-Invasive Ventilation from diagnosis to End of Life: hospice staff training in discussions, decisions and practical management</a:t>
            </a:r>
            <a:endParaRPr sz="34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2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Sr</a:t>
            </a:r>
            <a:r>
              <a:rPr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Jane Martin – </a:t>
            </a:r>
            <a:r>
              <a:rPr lang="en-GB"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Advanced </a:t>
            </a:r>
            <a:r>
              <a:rPr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Nurse</a:t>
            </a:r>
            <a:r>
              <a:rPr lang="en-GB"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Specialist</a:t>
            </a:r>
            <a:endParaRPr lang="en-GB" sz="2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and Ally Lycett – Senior </a:t>
            </a:r>
            <a:r>
              <a:rPr sz="2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Physiot</a:t>
            </a:r>
            <a:r>
              <a:rPr lang="en-GB" sz="2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herapist</a:t>
            </a:r>
            <a:r>
              <a:rPr lang="en-GB"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defRPr sz="1800"/>
            </a:pPr>
            <a:endParaRPr lang="en-GB" sz="2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lang="en-GB"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Specialist Palliative Care service, Macmillan Unit, Dorset, UK.</a:t>
            </a:r>
            <a:endParaRPr sz="2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627813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1">
            <a:extLst>
              <a:ext uri="{FF2B5EF4-FFF2-40B4-BE49-F238E27FC236}">
                <a16:creationId xmlns:a16="http://schemas.microsoft.com/office/drawing/2014/main" id="{9F085411-69D4-43CC-AA2B-3C2D370A4EFB}"/>
              </a:ext>
            </a:extLst>
          </p:cNvPr>
          <p:cNvSpPr/>
          <p:nvPr/>
        </p:nvSpPr>
        <p:spPr>
          <a:xfrm>
            <a:off x="395537" y="1959223"/>
            <a:ext cx="8352926" cy="461665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/>
            </a:pPr>
            <a:r>
              <a:rPr lang="en-GB" sz="3000" dirty="0"/>
              <a:t>Evidence</a:t>
            </a:r>
            <a:endParaRPr sz="3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7D5BE3-730B-47AD-B8AA-EFDD08BC10EF}"/>
              </a:ext>
            </a:extLst>
          </p:cNvPr>
          <p:cNvSpPr txBox="1"/>
          <p:nvPr/>
        </p:nvSpPr>
        <p:spPr>
          <a:xfrm>
            <a:off x="395537" y="2625293"/>
            <a:ext cx="83529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Harris (2015) – important to listen to person early before communication becomes difficult</a:t>
            </a:r>
          </a:p>
          <a:p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Levi (2017) – suboptimal decision making during a crisis</a:t>
            </a:r>
          </a:p>
        </p:txBody>
      </p:sp>
    </p:spTree>
    <p:extLst>
      <p:ext uri="{BB962C8B-B14F-4D97-AF65-F5344CB8AC3E}">
        <p14:creationId xmlns:p14="http://schemas.microsoft.com/office/powerpoint/2010/main" val="36879486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71">
            <a:extLst>
              <a:ext uri="{FF2B5EF4-FFF2-40B4-BE49-F238E27FC236}">
                <a16:creationId xmlns:a16="http://schemas.microsoft.com/office/drawing/2014/main" id="{5888A312-34B2-4E11-A4D0-63307D58CD42}"/>
              </a:ext>
            </a:extLst>
          </p:cNvPr>
          <p:cNvSpPr/>
          <p:nvPr/>
        </p:nvSpPr>
        <p:spPr>
          <a:xfrm>
            <a:off x="308181" y="1800398"/>
            <a:ext cx="8440281" cy="923330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/>
            </a:pPr>
            <a:r>
              <a:rPr sz="3000" dirty="0"/>
              <a:t>Identifying the </a:t>
            </a:r>
            <a:r>
              <a:rPr lang="en-GB" sz="3000" dirty="0"/>
              <a:t>training need for service quality </a:t>
            </a:r>
            <a:r>
              <a:rPr sz="3000" dirty="0"/>
              <a:t>improvement: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AA2F9DF-BF9D-4A82-BE27-C291B0E15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2" y="2957445"/>
            <a:ext cx="476787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8D428D-A907-454B-97C3-CC93ABC07CB1}"/>
              </a:ext>
            </a:extLst>
          </p:cNvPr>
          <p:cNvSpPr txBox="1"/>
          <p:nvPr/>
        </p:nvSpPr>
        <p:spPr>
          <a:xfrm>
            <a:off x="308181" y="2967335"/>
            <a:ext cx="3600842" cy="2246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of patients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on Macmillan Unit</a:t>
            </a:r>
          </a:p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confidence</a:t>
            </a:r>
          </a:p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</a:p>
          <a:p>
            <a:pPr marL="457200" marR="0" indent="-4572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Unfamiliarity</a:t>
            </a:r>
          </a:p>
        </p:txBody>
      </p:sp>
    </p:spTree>
    <p:extLst>
      <p:ext uri="{BB962C8B-B14F-4D97-AF65-F5344CB8AC3E}">
        <p14:creationId xmlns:p14="http://schemas.microsoft.com/office/powerpoint/2010/main" val="3114482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.png">
            <a:extLst>
              <a:ext uri="{FF2B5EF4-FFF2-40B4-BE49-F238E27FC236}">
                <a16:creationId xmlns:a16="http://schemas.microsoft.com/office/drawing/2014/main" id="{954076C5-78BE-483B-8191-BD51E1B39FB7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60512" y="1754198"/>
            <a:ext cx="6022976" cy="1049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.png">
            <a:extLst>
              <a:ext uri="{FF2B5EF4-FFF2-40B4-BE49-F238E27FC236}">
                <a16:creationId xmlns:a16="http://schemas.microsoft.com/office/drawing/2014/main" id="{7C38BB68-F94B-442A-B915-CFE77D8F75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6200000">
            <a:off x="5026918" y="2686050"/>
            <a:ext cx="2274889" cy="376078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80">
            <a:extLst>
              <a:ext uri="{FF2B5EF4-FFF2-40B4-BE49-F238E27FC236}">
                <a16:creationId xmlns:a16="http://schemas.microsoft.com/office/drawing/2014/main" id="{DC752078-3EEE-47FA-AA93-56C9F8F6A362}"/>
              </a:ext>
            </a:extLst>
          </p:cNvPr>
          <p:cNvSpPr/>
          <p:nvPr/>
        </p:nvSpPr>
        <p:spPr>
          <a:xfrm>
            <a:off x="611560" y="4054465"/>
            <a:ext cx="293094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00789" lvl="0" indent="-300789">
              <a:spcBef>
                <a:spcPts val="1400"/>
              </a:spcBef>
              <a:buSzPct val="100000"/>
              <a:buChar char="•"/>
              <a:defRPr sz="1800"/>
            </a:pPr>
            <a:r>
              <a:rPr sz="3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000" dirty="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sz="3000" dirty="0" err="1">
                <a:latin typeface="Arial"/>
                <a:ea typeface="Arial"/>
                <a:cs typeface="Arial"/>
                <a:sym typeface="Arial"/>
              </a:rPr>
              <a:t>iscussion</a:t>
            </a:r>
            <a:r>
              <a:rPr lang="en-GB" sz="3000" dirty="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sz="3000" dirty="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587766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.png">
            <a:extLst>
              <a:ext uri="{FF2B5EF4-FFF2-40B4-BE49-F238E27FC236}">
                <a16:creationId xmlns:a16="http://schemas.microsoft.com/office/drawing/2014/main" id="{954076C5-78BE-483B-8191-BD51E1B39FB7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60512" y="1754198"/>
            <a:ext cx="6022976" cy="1049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.png">
            <a:extLst>
              <a:ext uri="{FF2B5EF4-FFF2-40B4-BE49-F238E27FC236}">
                <a16:creationId xmlns:a16="http://schemas.microsoft.com/office/drawing/2014/main" id="{7C38BB68-F94B-442A-B915-CFE77D8F75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6200000">
            <a:off x="5026918" y="2686050"/>
            <a:ext cx="2274889" cy="376078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80">
            <a:extLst>
              <a:ext uri="{FF2B5EF4-FFF2-40B4-BE49-F238E27FC236}">
                <a16:creationId xmlns:a16="http://schemas.microsoft.com/office/drawing/2014/main" id="{1086260F-2326-421D-9309-9DAB85D1DC51}"/>
              </a:ext>
            </a:extLst>
          </p:cNvPr>
          <p:cNvSpPr/>
          <p:nvPr/>
        </p:nvSpPr>
        <p:spPr>
          <a:xfrm>
            <a:off x="611559" y="2813840"/>
            <a:ext cx="7412637" cy="3118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00789" lvl="0" indent="-300789">
              <a:spcBef>
                <a:spcPts val="1400"/>
              </a:spcBef>
              <a:buSzPct val="100000"/>
              <a:buChar char="•"/>
              <a:defRPr sz="1800"/>
            </a:pPr>
            <a:r>
              <a:rPr lang="en-GB" sz="3000" dirty="0">
                <a:latin typeface="Arial"/>
                <a:ea typeface="Arial"/>
                <a:cs typeface="Arial"/>
                <a:sym typeface="Arial"/>
              </a:rPr>
              <a:t>R</a:t>
            </a:r>
            <a:r>
              <a:rPr sz="3000" dirty="0" err="1">
                <a:latin typeface="Arial"/>
                <a:ea typeface="Arial"/>
                <a:cs typeface="Arial"/>
                <a:sym typeface="Arial"/>
              </a:rPr>
              <a:t>espiratory</a:t>
            </a:r>
            <a:r>
              <a:rPr sz="3000" dirty="0">
                <a:latin typeface="Arial"/>
                <a:ea typeface="Arial"/>
                <a:cs typeface="Arial"/>
                <a:sym typeface="Arial"/>
              </a:rPr>
              <a:t> assessment</a:t>
            </a:r>
          </a:p>
          <a:p>
            <a:pPr marL="300789" lvl="0" indent="-300789">
              <a:spcBef>
                <a:spcPts val="1400"/>
              </a:spcBef>
              <a:buSzPct val="100000"/>
              <a:buChar char="•"/>
              <a:defRPr sz="1800"/>
            </a:pPr>
            <a:r>
              <a:rPr lang="en-GB" sz="3000" dirty="0">
                <a:latin typeface="Arial"/>
                <a:ea typeface="Arial"/>
                <a:cs typeface="Arial"/>
                <a:sym typeface="Arial"/>
              </a:rPr>
              <a:t>P</a:t>
            </a:r>
            <a:r>
              <a:rPr sz="3000" dirty="0" err="1">
                <a:latin typeface="Arial"/>
                <a:ea typeface="Arial"/>
                <a:cs typeface="Arial"/>
                <a:sym typeface="Arial"/>
              </a:rPr>
              <a:t>atient</a:t>
            </a:r>
            <a:r>
              <a:rPr sz="3000" dirty="0">
                <a:latin typeface="Arial"/>
                <a:ea typeface="Arial"/>
                <a:cs typeface="Arial"/>
                <a:sym typeface="Arial"/>
              </a:rPr>
              <a:t> selection</a:t>
            </a:r>
          </a:p>
          <a:p>
            <a:pPr marL="300789" lvl="0" indent="-300789">
              <a:spcBef>
                <a:spcPts val="1400"/>
              </a:spcBef>
              <a:buSzPct val="100000"/>
              <a:buChar char="•"/>
              <a:defRPr sz="1800"/>
            </a:pPr>
            <a:r>
              <a:rPr lang="en-GB" sz="3000" dirty="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sz="3000" dirty="0" err="1">
                <a:latin typeface="Arial"/>
                <a:ea typeface="Arial"/>
                <a:cs typeface="Arial"/>
                <a:sym typeface="Arial"/>
              </a:rPr>
              <a:t>taff</a:t>
            </a:r>
            <a:r>
              <a:rPr sz="3000" dirty="0">
                <a:latin typeface="Arial"/>
                <a:ea typeface="Arial"/>
                <a:cs typeface="Arial"/>
                <a:sym typeface="Arial"/>
              </a:rPr>
              <a:t> competencies</a:t>
            </a:r>
          </a:p>
          <a:p>
            <a:pPr marL="300789" lvl="0" indent="-300789">
              <a:spcBef>
                <a:spcPts val="1400"/>
              </a:spcBef>
              <a:buSzPct val="100000"/>
              <a:buChar char="•"/>
              <a:defRPr sz="1800"/>
            </a:pPr>
            <a:r>
              <a:rPr lang="en-GB" sz="3000" dirty="0">
                <a:latin typeface="Arial"/>
                <a:ea typeface="Arial"/>
                <a:cs typeface="Arial"/>
                <a:sym typeface="Arial"/>
              </a:rPr>
              <a:t>Equipment and care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300789" lvl="0" indent="-300789">
              <a:spcBef>
                <a:spcPts val="1400"/>
              </a:spcBef>
              <a:buSzPct val="100000"/>
              <a:buChar char="•"/>
              <a:defRPr sz="1800"/>
            </a:pPr>
            <a:r>
              <a:rPr lang="en-GB" sz="3000" dirty="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sz="3000" dirty="0" err="1">
                <a:latin typeface="Arial"/>
                <a:ea typeface="Arial"/>
                <a:cs typeface="Arial"/>
                <a:sym typeface="Arial"/>
              </a:rPr>
              <a:t>ithdrawal</a:t>
            </a:r>
            <a:r>
              <a:rPr sz="3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000" dirty="0">
                <a:latin typeface="Arial"/>
                <a:ea typeface="Arial"/>
                <a:cs typeface="Arial"/>
                <a:sym typeface="Arial"/>
              </a:rPr>
              <a:t>of NIV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432562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87">
            <a:extLst>
              <a:ext uri="{FF2B5EF4-FFF2-40B4-BE49-F238E27FC236}">
                <a16:creationId xmlns:a16="http://schemas.microsoft.com/office/drawing/2014/main" id="{0DC17B4E-B55C-4532-BA1E-AFDDC9E00F94}"/>
              </a:ext>
            </a:extLst>
          </p:cNvPr>
          <p:cNvSpPr/>
          <p:nvPr/>
        </p:nvSpPr>
        <p:spPr>
          <a:xfrm>
            <a:off x="395537" y="1764108"/>
            <a:ext cx="8352926" cy="461665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/>
            </a:pPr>
            <a:r>
              <a:rPr sz="3000" dirty="0"/>
              <a:t>Aims - what did we want to achieve?</a:t>
            </a:r>
          </a:p>
        </p:txBody>
      </p:sp>
      <p:pic>
        <p:nvPicPr>
          <p:cNvPr id="7" name="pasted-image.tif">
            <a:extLst>
              <a:ext uri="{FF2B5EF4-FFF2-40B4-BE49-F238E27FC236}">
                <a16:creationId xmlns:a16="http://schemas.microsoft.com/office/drawing/2014/main" id="{542BE22C-8CEF-4E8A-8983-DD162C33B32C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55588" y="2924944"/>
            <a:ext cx="3530601" cy="23114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88">
            <a:extLst>
              <a:ext uri="{FF2B5EF4-FFF2-40B4-BE49-F238E27FC236}">
                <a16:creationId xmlns:a16="http://schemas.microsoft.com/office/drawing/2014/main" id="{7A22089A-FD26-4E8D-A448-CCAE0DA3D587}"/>
              </a:ext>
            </a:extLst>
          </p:cNvPr>
          <p:cNvSpPr/>
          <p:nvPr/>
        </p:nvSpPr>
        <p:spPr>
          <a:xfrm>
            <a:off x="436914" y="2924944"/>
            <a:ext cx="4567134" cy="2160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40631" lvl="0" indent="-240631">
              <a:lnSpc>
                <a:spcPct val="120000"/>
              </a:lnSpc>
              <a:buSzPct val="100000"/>
              <a:buChar char="•"/>
              <a:defRPr sz="1800"/>
            </a:pP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Early di</a:t>
            </a:r>
            <a:r>
              <a:rPr sz="2800" dirty="0" err="1">
                <a:latin typeface="Arial"/>
                <a:ea typeface="Arial"/>
                <a:cs typeface="Arial"/>
                <a:sym typeface="Arial"/>
              </a:rPr>
              <a:t>scussions</a:t>
            </a: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 and decisions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107563" lvl="0" indent="-107563">
              <a:lnSpc>
                <a:spcPct val="120000"/>
              </a:lnSpc>
              <a:buSzPct val="100000"/>
              <a:buChar char="•"/>
              <a:defRPr sz="1800"/>
            </a:pP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 Ethical and legal foundation</a:t>
            </a:r>
          </a:p>
        </p:txBody>
      </p:sp>
    </p:spTree>
    <p:extLst>
      <p:ext uri="{BB962C8B-B14F-4D97-AF65-F5344CB8AC3E}">
        <p14:creationId xmlns:p14="http://schemas.microsoft.com/office/powerpoint/2010/main" val="108907724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87">
            <a:extLst>
              <a:ext uri="{FF2B5EF4-FFF2-40B4-BE49-F238E27FC236}">
                <a16:creationId xmlns:a16="http://schemas.microsoft.com/office/drawing/2014/main" id="{0DC17B4E-B55C-4532-BA1E-AFDDC9E00F94}"/>
              </a:ext>
            </a:extLst>
          </p:cNvPr>
          <p:cNvSpPr/>
          <p:nvPr/>
        </p:nvSpPr>
        <p:spPr>
          <a:xfrm>
            <a:off x="395537" y="1764108"/>
            <a:ext cx="8352926" cy="461665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/>
            </a:pPr>
            <a:r>
              <a:rPr sz="3000" dirty="0"/>
              <a:t>Aims - what did we want to achieve?</a:t>
            </a:r>
          </a:p>
        </p:txBody>
      </p:sp>
      <p:pic>
        <p:nvPicPr>
          <p:cNvPr id="7" name="pasted-image.tif">
            <a:extLst>
              <a:ext uri="{FF2B5EF4-FFF2-40B4-BE49-F238E27FC236}">
                <a16:creationId xmlns:a16="http://schemas.microsoft.com/office/drawing/2014/main" id="{542BE22C-8CEF-4E8A-8983-DD162C33B32C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55588" y="2924944"/>
            <a:ext cx="3530601" cy="2311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88">
            <a:extLst>
              <a:ext uri="{FF2B5EF4-FFF2-40B4-BE49-F238E27FC236}">
                <a16:creationId xmlns:a16="http://schemas.microsoft.com/office/drawing/2014/main" id="{61C253AA-F614-4B25-8300-0EE9243C10BC}"/>
              </a:ext>
            </a:extLst>
          </p:cNvPr>
          <p:cNvSpPr/>
          <p:nvPr/>
        </p:nvSpPr>
        <p:spPr>
          <a:xfrm>
            <a:off x="480178" y="2842648"/>
            <a:ext cx="4523870" cy="2630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Staff competent and confident practically</a:t>
            </a:r>
          </a:p>
          <a:p>
            <a:pPr marL="107563" lvl="1" indent="-107563">
              <a:lnSpc>
                <a:spcPct val="120000"/>
              </a:lnSpc>
              <a:buSzPct val="100000"/>
              <a:buChar char="•"/>
              <a:defRPr sz="1800"/>
            </a:pP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   P</a:t>
            </a:r>
            <a:r>
              <a:rPr sz="2800" dirty="0" err="1">
                <a:latin typeface="Arial"/>
                <a:ea typeface="Arial"/>
                <a:cs typeface="Arial"/>
                <a:sym typeface="Arial"/>
              </a:rPr>
              <a:t>lanned</a:t>
            </a:r>
            <a:r>
              <a:rPr sz="2800" dirty="0">
                <a:latin typeface="Arial"/>
                <a:ea typeface="Arial"/>
                <a:cs typeface="Arial"/>
                <a:sym typeface="Arial"/>
              </a:rPr>
              <a:t> ventilation </a:t>
            </a: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and             withdrawal </a:t>
            </a:r>
          </a:p>
          <a:p>
            <a:pPr marL="107563" lvl="0" indent="-107563">
              <a:lnSpc>
                <a:spcPct val="120000"/>
              </a:lnSpc>
              <a:buSzPct val="100000"/>
              <a:buChar char="•"/>
              <a:defRPr sz="1800"/>
            </a:pPr>
            <a:r>
              <a:rPr sz="2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  S</a:t>
            </a:r>
            <a:r>
              <a:rPr sz="2800" dirty="0" err="1">
                <a:latin typeface="Arial"/>
                <a:ea typeface="Arial"/>
                <a:cs typeface="Arial"/>
                <a:sym typeface="Arial"/>
              </a:rPr>
              <a:t>upport</a:t>
            </a:r>
            <a:r>
              <a:rPr sz="2800" dirty="0">
                <a:latin typeface="Arial"/>
                <a:ea typeface="Arial"/>
                <a:cs typeface="Arial"/>
                <a:sym typeface="Arial"/>
              </a:rPr>
              <a:t> staff</a:t>
            </a:r>
          </a:p>
        </p:txBody>
      </p:sp>
    </p:spTree>
    <p:extLst>
      <p:ext uri="{BB962C8B-B14F-4D97-AF65-F5344CB8AC3E}">
        <p14:creationId xmlns:p14="http://schemas.microsoft.com/office/powerpoint/2010/main" val="97280695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tif">
            <a:extLst>
              <a:ext uri="{FF2B5EF4-FFF2-40B4-BE49-F238E27FC236}">
                <a16:creationId xmlns:a16="http://schemas.microsoft.com/office/drawing/2014/main" id="{429B5EF7-27C4-4D9F-AFC8-8D896B5DA5DF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5537" y="3226043"/>
            <a:ext cx="3382113" cy="273215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97">
            <a:extLst>
              <a:ext uri="{FF2B5EF4-FFF2-40B4-BE49-F238E27FC236}">
                <a16:creationId xmlns:a16="http://schemas.microsoft.com/office/drawing/2014/main" id="{FCD902CC-DA59-49E5-BBCC-92E3ABBF6887}"/>
              </a:ext>
            </a:extLst>
          </p:cNvPr>
          <p:cNvSpPr/>
          <p:nvPr/>
        </p:nvSpPr>
        <p:spPr>
          <a:xfrm>
            <a:off x="827584" y="2348880"/>
            <a:ext cx="7776864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40631" lvl="0" indent="-240631">
              <a:lnSpc>
                <a:spcPct val="150000"/>
              </a:lnSpc>
              <a:buSzPct val="100000"/>
              <a:buChar char="•"/>
              <a:defRPr sz="1800"/>
            </a:pPr>
            <a:r>
              <a:rPr lang="en-GB" sz="3200" dirty="0">
                <a:latin typeface="Arial"/>
                <a:ea typeface="Arial"/>
                <a:cs typeface="Arial"/>
                <a:sym typeface="Arial"/>
              </a:rPr>
              <a:t>Nov 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2013 </a:t>
            </a:r>
            <a:r>
              <a:rPr lang="en-GB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- staff reflection</a:t>
            </a:r>
          </a:p>
          <a:p>
            <a:pPr marL="240631" lvl="0" indent="-240631">
              <a:lnSpc>
                <a:spcPct val="120000"/>
              </a:lnSpc>
              <a:buSzPct val="100000"/>
              <a:buChar char="•"/>
              <a:defRPr sz="1800"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asted-image.tif">
            <a:extLst>
              <a:ext uri="{FF2B5EF4-FFF2-40B4-BE49-F238E27FC236}">
                <a16:creationId xmlns:a16="http://schemas.microsoft.com/office/drawing/2014/main" id="{F681957C-2F16-4C21-8E0D-6CCB34DA1E51}"/>
              </a:ext>
            </a:extLst>
          </p:cNvPr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09697" y="3054396"/>
            <a:ext cx="4403570" cy="29038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4292193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tif">
            <a:extLst>
              <a:ext uri="{FF2B5EF4-FFF2-40B4-BE49-F238E27FC236}">
                <a16:creationId xmlns:a16="http://schemas.microsoft.com/office/drawing/2014/main" id="{429B5EF7-27C4-4D9F-AFC8-8D896B5DA5DF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5537" y="3226043"/>
            <a:ext cx="3382113" cy="2732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tif">
            <a:extLst>
              <a:ext uri="{FF2B5EF4-FFF2-40B4-BE49-F238E27FC236}">
                <a16:creationId xmlns:a16="http://schemas.microsoft.com/office/drawing/2014/main" id="{F681957C-2F16-4C21-8E0D-6CCB34DA1E51}"/>
              </a:ext>
            </a:extLst>
          </p:cNvPr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09697" y="3054396"/>
            <a:ext cx="4403570" cy="290380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97">
            <a:extLst>
              <a:ext uri="{FF2B5EF4-FFF2-40B4-BE49-F238E27FC236}">
                <a16:creationId xmlns:a16="http://schemas.microsoft.com/office/drawing/2014/main" id="{2E1AF016-E33F-4B9D-A18C-7997B675BA8E}"/>
              </a:ext>
            </a:extLst>
          </p:cNvPr>
          <p:cNvSpPr/>
          <p:nvPr/>
        </p:nvSpPr>
        <p:spPr>
          <a:xfrm>
            <a:off x="827584" y="2348880"/>
            <a:ext cx="7776864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40631" lvl="0" indent="-240631">
              <a:lnSpc>
                <a:spcPct val="150000"/>
              </a:lnSpc>
              <a:buSzPct val="100000"/>
              <a:buChar char="•"/>
              <a:defRPr sz="1800"/>
            </a:pPr>
            <a:r>
              <a:rPr sz="3200" dirty="0">
                <a:latin typeface="Arial"/>
                <a:ea typeface="Arial"/>
                <a:cs typeface="Arial"/>
                <a:sym typeface="Arial"/>
              </a:rPr>
              <a:t>2014/5</a:t>
            </a:r>
            <a:r>
              <a:rPr lang="en-GB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- external training</a:t>
            </a:r>
          </a:p>
          <a:p>
            <a:pPr marL="240631" lvl="0" indent="-240631">
              <a:lnSpc>
                <a:spcPct val="120000"/>
              </a:lnSpc>
              <a:buSzPct val="100000"/>
              <a:buChar char="•"/>
              <a:defRPr sz="1800"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807878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tif">
            <a:extLst>
              <a:ext uri="{FF2B5EF4-FFF2-40B4-BE49-F238E27FC236}">
                <a16:creationId xmlns:a16="http://schemas.microsoft.com/office/drawing/2014/main" id="{429B5EF7-27C4-4D9F-AFC8-8D896B5DA5DF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5537" y="3226043"/>
            <a:ext cx="3382113" cy="2732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tif">
            <a:extLst>
              <a:ext uri="{FF2B5EF4-FFF2-40B4-BE49-F238E27FC236}">
                <a16:creationId xmlns:a16="http://schemas.microsoft.com/office/drawing/2014/main" id="{F681957C-2F16-4C21-8E0D-6CCB34DA1E51}"/>
              </a:ext>
            </a:extLst>
          </p:cNvPr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09697" y="3054396"/>
            <a:ext cx="4403570" cy="290380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97">
            <a:extLst>
              <a:ext uri="{FF2B5EF4-FFF2-40B4-BE49-F238E27FC236}">
                <a16:creationId xmlns:a16="http://schemas.microsoft.com/office/drawing/2014/main" id="{1CCD8056-C950-4A75-AD69-7F7BA5437CBE}"/>
              </a:ext>
            </a:extLst>
          </p:cNvPr>
          <p:cNvSpPr/>
          <p:nvPr/>
        </p:nvSpPr>
        <p:spPr>
          <a:xfrm>
            <a:off x="683568" y="2348880"/>
            <a:ext cx="7776864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40631" lvl="0" indent="-240631">
              <a:lnSpc>
                <a:spcPct val="150000"/>
              </a:lnSpc>
              <a:buSzPct val="100000"/>
              <a:buChar char="•"/>
              <a:defRPr sz="1800"/>
            </a:pPr>
            <a:r>
              <a:rPr sz="3200" dirty="0">
                <a:latin typeface="Arial"/>
                <a:ea typeface="Arial"/>
                <a:cs typeface="Arial"/>
                <a:sym typeface="Arial"/>
              </a:rPr>
              <a:t>2015</a:t>
            </a:r>
            <a:r>
              <a:rPr lang="en-GB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- literature searches</a:t>
            </a:r>
            <a:r>
              <a:rPr lang="en-GB" sz="3200" dirty="0">
                <a:latin typeface="Arial"/>
                <a:ea typeface="Arial"/>
                <a:cs typeface="Arial"/>
                <a:sym typeface="Arial"/>
              </a:rPr>
              <a:t>/advice 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240631" lvl="0" indent="-240631">
              <a:lnSpc>
                <a:spcPct val="120000"/>
              </a:lnSpc>
              <a:buSzPct val="100000"/>
              <a:buChar char="•"/>
              <a:defRPr sz="1800"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666966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tif">
            <a:extLst>
              <a:ext uri="{FF2B5EF4-FFF2-40B4-BE49-F238E27FC236}">
                <a16:creationId xmlns:a16="http://schemas.microsoft.com/office/drawing/2014/main" id="{2CC18792-E2FB-4E81-A1A8-3239C1F59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2896" y="3088752"/>
            <a:ext cx="3942120" cy="267850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05">
            <a:extLst>
              <a:ext uri="{FF2B5EF4-FFF2-40B4-BE49-F238E27FC236}">
                <a16:creationId xmlns:a16="http://schemas.microsoft.com/office/drawing/2014/main" id="{CCE73BD6-FC78-4389-9690-3AF6F962F1CE}"/>
              </a:ext>
            </a:extLst>
          </p:cNvPr>
          <p:cNvSpPr/>
          <p:nvPr/>
        </p:nvSpPr>
        <p:spPr>
          <a:xfrm>
            <a:off x="318984" y="3088752"/>
            <a:ext cx="6114867" cy="1649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2900" dirty="0">
                <a:latin typeface="Arial"/>
                <a:ea typeface="Arial"/>
                <a:cs typeface="Arial"/>
                <a:sym typeface="Arial"/>
              </a:rPr>
              <a:t>Competencies</a:t>
            </a:r>
            <a:endParaRPr lang="en-GB" sz="29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 sz="1800"/>
            </a:pPr>
            <a:r>
              <a:rPr lang="en-GB" sz="2900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900" dirty="0">
                <a:latin typeface="Arial"/>
                <a:ea typeface="Arial"/>
                <a:cs typeface="Arial"/>
                <a:sym typeface="Arial"/>
              </a:rPr>
              <a:t>raining</a:t>
            </a:r>
            <a:endParaRPr lang="en-GB" sz="29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2900" dirty="0">
                <a:latin typeface="Arial"/>
                <a:ea typeface="Arial"/>
                <a:cs typeface="Arial"/>
                <a:sym typeface="Arial"/>
              </a:rPr>
              <a:t>Withdrawal Pathway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9C50FB-4584-46F1-B496-58548AF25348}"/>
              </a:ext>
            </a:extLst>
          </p:cNvPr>
          <p:cNvSpPr txBox="1"/>
          <p:nvPr/>
        </p:nvSpPr>
        <p:spPr>
          <a:xfrm>
            <a:off x="395537" y="1759878"/>
            <a:ext cx="80648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Aims: What did we want to achieve?</a:t>
            </a:r>
          </a:p>
        </p:txBody>
      </p:sp>
    </p:spTree>
    <p:extLst>
      <p:ext uri="{BB962C8B-B14F-4D97-AF65-F5344CB8AC3E}">
        <p14:creationId xmlns:p14="http://schemas.microsoft.com/office/powerpoint/2010/main" val="174411581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4E295D0-6F80-4750-802F-E7DC5A0CD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14" y="1759878"/>
            <a:ext cx="7022772" cy="405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28836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tif">
            <a:extLst>
              <a:ext uri="{FF2B5EF4-FFF2-40B4-BE49-F238E27FC236}">
                <a16:creationId xmlns:a16="http://schemas.microsoft.com/office/drawing/2014/main" id="{2CC18792-E2FB-4E81-A1A8-3239C1F59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2896" y="3088752"/>
            <a:ext cx="3942120" cy="267850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9C50FB-4584-46F1-B496-58548AF25348}"/>
              </a:ext>
            </a:extLst>
          </p:cNvPr>
          <p:cNvSpPr txBox="1"/>
          <p:nvPr/>
        </p:nvSpPr>
        <p:spPr>
          <a:xfrm>
            <a:off x="395537" y="1759878"/>
            <a:ext cx="80648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Aims: What did we want to achieve?</a:t>
            </a:r>
          </a:p>
        </p:txBody>
      </p:sp>
      <p:sp>
        <p:nvSpPr>
          <p:cNvPr id="10" name="Shape 105">
            <a:extLst>
              <a:ext uri="{FF2B5EF4-FFF2-40B4-BE49-F238E27FC236}">
                <a16:creationId xmlns:a16="http://schemas.microsoft.com/office/drawing/2014/main" id="{CD5085E3-56BE-4390-BD16-1BEFA15C180A}"/>
              </a:ext>
            </a:extLst>
          </p:cNvPr>
          <p:cNvSpPr/>
          <p:nvPr/>
        </p:nvSpPr>
        <p:spPr>
          <a:xfrm>
            <a:off x="141236" y="3087616"/>
            <a:ext cx="4541048" cy="2113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lvl="1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2800" dirty="0">
                <a:latin typeface="Arial"/>
                <a:ea typeface="Arial"/>
                <a:cs typeface="Arial"/>
                <a:sym typeface="Arial"/>
              </a:rPr>
              <a:t>Respiratory A</a:t>
            </a:r>
            <a:r>
              <a:rPr lang="en-GB" sz="2800" dirty="0" err="1">
                <a:latin typeface="Arial"/>
                <a:ea typeface="Arial"/>
                <a:cs typeface="Arial"/>
                <a:sym typeface="Arial"/>
              </a:rPr>
              <a:t>ssessment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2800" dirty="0">
                <a:latin typeface="Arial"/>
                <a:ea typeface="Arial"/>
                <a:cs typeface="Arial"/>
                <a:sym typeface="Arial"/>
              </a:rPr>
              <a:t>Dorset Respiratory Care </a:t>
            </a:r>
            <a:endParaRPr lang="en-GB" sz="28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20000"/>
              </a:lnSpc>
              <a:buSzPct val="100000"/>
              <a:defRPr sz="1800"/>
            </a:pP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sz="2800" dirty="0">
                <a:latin typeface="Arial"/>
                <a:ea typeface="Arial"/>
                <a:cs typeface="Arial"/>
                <a:sym typeface="Arial"/>
              </a:rPr>
              <a:t>Pathway</a:t>
            </a:r>
          </a:p>
          <a:p>
            <a:pPr marL="457200" lvl="0" indent="-4572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2800" dirty="0">
                <a:latin typeface="Arial"/>
                <a:ea typeface="Arial"/>
                <a:cs typeface="Arial"/>
                <a:sym typeface="Arial"/>
              </a:rPr>
              <a:t>Nursing care plan</a:t>
            </a:r>
          </a:p>
        </p:txBody>
      </p:sp>
    </p:spTree>
    <p:extLst>
      <p:ext uri="{BB962C8B-B14F-4D97-AF65-F5344CB8AC3E}">
        <p14:creationId xmlns:p14="http://schemas.microsoft.com/office/powerpoint/2010/main" val="198449504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.png">
            <a:extLst>
              <a:ext uri="{FF2B5EF4-FFF2-40B4-BE49-F238E27FC236}">
                <a16:creationId xmlns:a16="http://schemas.microsoft.com/office/drawing/2014/main" id="{57195B64-755A-42DA-85F6-39B10CB77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27783" y="1445977"/>
            <a:ext cx="3528394" cy="4840104"/>
          </a:xfrm>
          <a:prstGeom prst="rect">
            <a:avLst/>
          </a:prstGeom>
          <a:ln>
            <a:solidFill>
              <a:schemeClr val="tx1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50901340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.png">
            <a:extLst>
              <a:ext uri="{FF2B5EF4-FFF2-40B4-BE49-F238E27FC236}">
                <a16:creationId xmlns:a16="http://schemas.microsoft.com/office/drawing/2014/main" id="{152A535A-73E9-4563-831E-7F5B8975D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53696" y="5010240"/>
            <a:ext cx="4494767" cy="150075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17">
            <a:extLst>
              <a:ext uri="{FF2B5EF4-FFF2-40B4-BE49-F238E27FC236}">
                <a16:creationId xmlns:a16="http://schemas.microsoft.com/office/drawing/2014/main" id="{1CF06640-5505-4EB0-B48B-CD49F21D1C89}"/>
              </a:ext>
            </a:extLst>
          </p:cNvPr>
          <p:cNvSpPr/>
          <p:nvPr/>
        </p:nvSpPr>
        <p:spPr>
          <a:xfrm>
            <a:off x="430953" y="1887952"/>
            <a:ext cx="8317510" cy="3216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2900" dirty="0">
                <a:latin typeface="Arial"/>
                <a:ea typeface="Arial"/>
                <a:cs typeface="Arial"/>
                <a:sym typeface="Arial"/>
              </a:rPr>
              <a:t>NICE February 2016 Motor </a:t>
            </a:r>
            <a:r>
              <a:rPr sz="2900" dirty="0" err="1">
                <a:latin typeface="Arial"/>
                <a:ea typeface="Arial"/>
                <a:cs typeface="Arial"/>
                <a:sym typeface="Arial"/>
              </a:rPr>
              <a:t>Neurone</a:t>
            </a:r>
            <a:r>
              <a:rPr sz="2900" dirty="0">
                <a:latin typeface="Arial"/>
                <a:ea typeface="Arial"/>
                <a:cs typeface="Arial"/>
                <a:sym typeface="Arial"/>
              </a:rPr>
              <a:t> Disease: assessment and management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  <a:defRPr sz="1800"/>
            </a:pPr>
            <a:endParaRPr sz="29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  <a:defRPr sz="1800"/>
            </a:pPr>
            <a:r>
              <a:rPr sz="2900" dirty="0">
                <a:latin typeface="Arial"/>
                <a:ea typeface="Arial"/>
                <a:cs typeface="Arial"/>
                <a:sym typeface="Arial"/>
              </a:rPr>
              <a:t>Withdrawal of assisted ventilation at the Request of a patient with Motor </a:t>
            </a:r>
            <a:r>
              <a:rPr sz="2900" dirty="0" err="1">
                <a:latin typeface="Arial"/>
                <a:ea typeface="Arial"/>
                <a:cs typeface="Arial"/>
                <a:sym typeface="Arial"/>
              </a:rPr>
              <a:t>Neurone</a:t>
            </a:r>
            <a:r>
              <a:rPr sz="2900" dirty="0">
                <a:latin typeface="Arial"/>
                <a:ea typeface="Arial"/>
                <a:cs typeface="Arial"/>
                <a:sym typeface="Arial"/>
              </a:rPr>
              <a:t> Disease – guidance for professionals.</a:t>
            </a:r>
            <a:r>
              <a:rPr sz="29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900" dirty="0">
                <a:latin typeface="Arial"/>
                <a:ea typeface="Arial"/>
                <a:cs typeface="Arial"/>
                <a:sym typeface="Arial"/>
              </a:rPr>
              <a:t>APM 2015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594977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24">
            <a:extLst>
              <a:ext uri="{FF2B5EF4-FFF2-40B4-BE49-F238E27FC236}">
                <a16:creationId xmlns:a16="http://schemas.microsoft.com/office/drawing/2014/main" id="{DAAA847C-6A29-42EC-A5BF-28262B1C433B}"/>
              </a:ext>
            </a:extLst>
          </p:cNvPr>
          <p:cNvSpPr/>
          <p:nvPr/>
        </p:nvSpPr>
        <p:spPr>
          <a:xfrm>
            <a:off x="395537" y="1759878"/>
            <a:ext cx="8352926" cy="461665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/>
            </a:pPr>
            <a:r>
              <a:rPr sz="3000" dirty="0"/>
              <a:t>Training delivered</a:t>
            </a:r>
          </a:p>
        </p:txBody>
      </p:sp>
      <p:sp>
        <p:nvSpPr>
          <p:cNvPr id="7" name="Shape 125">
            <a:extLst>
              <a:ext uri="{FF2B5EF4-FFF2-40B4-BE49-F238E27FC236}">
                <a16:creationId xmlns:a16="http://schemas.microsoft.com/office/drawing/2014/main" id="{416655D6-5233-44F1-A050-F7871657E2AC}"/>
              </a:ext>
            </a:extLst>
          </p:cNvPr>
          <p:cNvSpPr/>
          <p:nvPr/>
        </p:nvSpPr>
        <p:spPr>
          <a:xfrm>
            <a:off x="395537" y="2549505"/>
            <a:ext cx="6111211" cy="1951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00789" lvl="0" indent="-300789">
              <a:lnSpc>
                <a:spcPct val="150000"/>
              </a:lnSpc>
              <a:buSzPct val="100000"/>
              <a:buChar char="•"/>
              <a:defRPr sz="1800"/>
            </a:pPr>
            <a:r>
              <a:rPr sz="2800" dirty="0">
                <a:latin typeface="Arial"/>
                <a:ea typeface="Arial"/>
                <a:cs typeface="Arial"/>
                <a:sym typeface="Arial"/>
              </a:rPr>
              <a:t>Sept 2015 - Feb 2018</a:t>
            </a:r>
          </a:p>
          <a:p>
            <a:pPr marL="300789" lvl="0" indent="-300789">
              <a:lnSpc>
                <a:spcPct val="150000"/>
              </a:lnSpc>
              <a:buSzPct val="100000"/>
              <a:buChar char="•"/>
              <a:defRPr sz="1800"/>
            </a:pPr>
            <a:r>
              <a:rPr lang="en-GB" sz="2800" dirty="0">
                <a:latin typeface="Arial"/>
                <a:ea typeface="Arial"/>
                <a:cs typeface="Arial"/>
                <a:sym typeface="Arial"/>
              </a:rPr>
              <a:t>F</a:t>
            </a:r>
            <a:r>
              <a:rPr sz="2800" dirty="0" err="1">
                <a:latin typeface="Arial"/>
                <a:ea typeface="Arial"/>
                <a:cs typeface="Arial"/>
                <a:sym typeface="Arial"/>
              </a:rPr>
              <a:t>eedback</a:t>
            </a:r>
            <a:r>
              <a:rPr sz="2800" dirty="0">
                <a:latin typeface="Arial"/>
                <a:ea typeface="Arial"/>
                <a:cs typeface="Arial"/>
                <a:sym typeface="Arial"/>
              </a:rPr>
              <a:t> collected - asked staff to rate themselves 1 - 4</a:t>
            </a:r>
          </a:p>
        </p:txBody>
      </p:sp>
      <p:pic>
        <p:nvPicPr>
          <p:cNvPr id="10" name="pasted-image.tif">
            <a:extLst>
              <a:ext uri="{FF2B5EF4-FFF2-40B4-BE49-F238E27FC236}">
                <a16:creationId xmlns:a16="http://schemas.microsoft.com/office/drawing/2014/main" id="{6154AEEB-37C9-423B-8464-57F859DEC92A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55962" y="4186896"/>
            <a:ext cx="3492501" cy="23241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6354416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1">
            <a:extLst>
              <a:ext uri="{FF2B5EF4-FFF2-40B4-BE49-F238E27FC236}">
                <a16:creationId xmlns:a16="http://schemas.microsoft.com/office/drawing/2014/main" id="{80CB6A74-A78A-4CA9-A821-7F5D0B063D7F}"/>
              </a:ext>
            </a:extLst>
          </p:cNvPr>
          <p:cNvSpPr/>
          <p:nvPr/>
        </p:nvSpPr>
        <p:spPr>
          <a:xfrm>
            <a:off x="395537" y="404664"/>
            <a:ext cx="8352926" cy="923330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/>
            </a:pPr>
            <a:r>
              <a:rPr lang="en-GB" sz="3000" dirty="0"/>
              <a:t>Q1: </a:t>
            </a:r>
            <a:r>
              <a:rPr sz="3000" dirty="0"/>
              <a:t>Please rate your ability to </a:t>
            </a:r>
            <a:r>
              <a:rPr sz="3000" dirty="0" err="1"/>
              <a:t>recognise</a:t>
            </a:r>
            <a:r>
              <a:rPr lang="en-GB" sz="3000" dirty="0"/>
              <a:t> signs </a:t>
            </a:r>
            <a:r>
              <a:rPr sz="3000" dirty="0"/>
              <a:t>+</a:t>
            </a:r>
            <a:r>
              <a:rPr lang="en-GB" sz="3000" dirty="0"/>
              <a:t> symptoms</a:t>
            </a:r>
            <a:r>
              <a:rPr sz="3000" dirty="0"/>
              <a:t> of respiratory failure in MND</a:t>
            </a: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D374E508-DBEA-4551-84CD-8907B37B7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19449" y="1556792"/>
            <a:ext cx="6305101" cy="44196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183463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df">
            <a:extLst>
              <a:ext uri="{FF2B5EF4-FFF2-40B4-BE49-F238E27FC236}">
                <a16:creationId xmlns:a16="http://schemas.microsoft.com/office/drawing/2014/main" id="{196B5989-2777-463B-82AA-2453C7D03184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8913" y="1484784"/>
            <a:ext cx="6566174" cy="460270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39">
            <a:extLst>
              <a:ext uri="{FF2B5EF4-FFF2-40B4-BE49-F238E27FC236}">
                <a16:creationId xmlns:a16="http://schemas.microsoft.com/office/drawing/2014/main" id="{A76D622E-037E-4D0E-9674-450AC1AF0619}"/>
              </a:ext>
            </a:extLst>
          </p:cNvPr>
          <p:cNvSpPr/>
          <p:nvPr/>
        </p:nvSpPr>
        <p:spPr>
          <a:xfrm>
            <a:off x="359532" y="292874"/>
            <a:ext cx="8424936" cy="955276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/>
            </a:pPr>
            <a:r>
              <a:rPr lang="en-GB" sz="3000" dirty="0"/>
              <a:t>Q2: </a:t>
            </a:r>
            <a:r>
              <a:rPr sz="3000" dirty="0"/>
              <a:t>Please rate your knowledge of the practical use of NIV</a:t>
            </a:r>
          </a:p>
        </p:txBody>
      </p:sp>
    </p:spTree>
    <p:extLst>
      <p:ext uri="{BB962C8B-B14F-4D97-AF65-F5344CB8AC3E}">
        <p14:creationId xmlns:p14="http://schemas.microsoft.com/office/powerpoint/2010/main" val="141990061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png">
            <a:extLst>
              <a:ext uri="{FF2B5EF4-FFF2-40B4-BE49-F238E27FC236}">
                <a16:creationId xmlns:a16="http://schemas.microsoft.com/office/drawing/2014/main" id="{76E082E3-EA52-421C-B58A-53B4C694296B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1326" y="1268760"/>
            <a:ext cx="6941347" cy="486773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46">
            <a:extLst>
              <a:ext uri="{FF2B5EF4-FFF2-40B4-BE49-F238E27FC236}">
                <a16:creationId xmlns:a16="http://schemas.microsoft.com/office/drawing/2014/main" id="{8574C9F2-69EB-45CC-ABAC-F309180A8F11}"/>
              </a:ext>
            </a:extLst>
          </p:cNvPr>
          <p:cNvSpPr/>
          <p:nvPr/>
        </p:nvSpPr>
        <p:spPr>
          <a:xfrm>
            <a:off x="287523" y="259845"/>
            <a:ext cx="8568952" cy="923330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/>
            </a:pPr>
            <a:r>
              <a:rPr lang="en-GB" sz="3000" dirty="0"/>
              <a:t>Q3: </a:t>
            </a:r>
            <a:r>
              <a:rPr sz="3000" dirty="0"/>
              <a:t>Please rate your knowledge of the legal and ethical principles of withdrawal of NIV</a:t>
            </a:r>
          </a:p>
        </p:txBody>
      </p:sp>
    </p:spTree>
    <p:extLst>
      <p:ext uri="{BB962C8B-B14F-4D97-AF65-F5344CB8AC3E}">
        <p14:creationId xmlns:p14="http://schemas.microsoft.com/office/powerpoint/2010/main" val="391260952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7BDE5E-9B1C-43EB-8147-09C479F77EA7}"/>
              </a:ext>
            </a:extLst>
          </p:cNvPr>
          <p:cNvSpPr txBox="1"/>
          <p:nvPr/>
        </p:nvSpPr>
        <p:spPr>
          <a:xfrm>
            <a:off x="395537" y="2060848"/>
            <a:ext cx="8352925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Hospice based MDTs can be confident in  NIV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discussions, decision making, including withdrawal      and practical management, from diagnosis to </a:t>
            </a:r>
            <a:r>
              <a:rPr lang="en-GB" sz="2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EoLC</a:t>
            </a:r>
            <a:r>
              <a:rPr lang="en-GB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need training to be confident and  competent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2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indent="-34290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 palliative care teams based within 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 hospice are ideally placed to deliver this.</a:t>
            </a:r>
          </a:p>
        </p:txBody>
      </p:sp>
    </p:spTree>
    <p:extLst>
      <p:ext uri="{BB962C8B-B14F-4D97-AF65-F5344CB8AC3E}">
        <p14:creationId xmlns:p14="http://schemas.microsoft.com/office/powerpoint/2010/main" val="2394252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60">
            <a:extLst>
              <a:ext uri="{FF2B5EF4-FFF2-40B4-BE49-F238E27FC236}">
                <a16:creationId xmlns:a16="http://schemas.microsoft.com/office/drawing/2014/main" id="{BA4EDDBF-F405-48A9-9DDC-A1B0775C380B}"/>
              </a:ext>
            </a:extLst>
          </p:cNvPr>
          <p:cNvSpPr/>
          <p:nvPr/>
        </p:nvSpPr>
        <p:spPr>
          <a:xfrm>
            <a:off x="684212" y="1557337"/>
            <a:ext cx="8135938" cy="452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lang="en-GB" sz="18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BBC </a:t>
            </a:r>
            <a:r>
              <a:rPr lang="en-GB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Inside the Ethics Committee (2011). Available at: </a:t>
            </a:r>
            <a:r>
              <a:rPr lang="en-GB" sz="1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https://www.bbc.co.uk/programmes/b012r7j</a:t>
            </a:r>
            <a:endParaRPr lang="en-GB" sz="18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1800" b="1" dirty="0">
                <a:latin typeface="Arial"/>
                <a:ea typeface="Arial"/>
                <a:cs typeface="Arial"/>
                <a:sym typeface="Arial"/>
              </a:rPr>
              <a:t>Baxter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, S. 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(2013) ‘The use of NIV at end of life in patients in patients with MND’. </a:t>
            </a:r>
            <a:r>
              <a:rPr lang="en-GB" sz="1800" i="1" dirty="0">
                <a:latin typeface="Arial"/>
                <a:ea typeface="Arial"/>
                <a:cs typeface="Arial"/>
                <a:sym typeface="Arial"/>
              </a:rPr>
              <a:t>Palliative Medicine 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27(6) 516-52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1800" b="1" dirty="0">
                <a:latin typeface="Arial"/>
                <a:ea typeface="Arial"/>
                <a:cs typeface="Arial"/>
                <a:sym typeface="Arial"/>
              </a:rPr>
              <a:t>Bourke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.,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 Williams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 T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, Bullock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 R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, Gibson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 G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, Shaw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 P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J.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(2002) ‘</a:t>
            </a:r>
            <a:r>
              <a:rPr sz="1800" dirty="0">
                <a:latin typeface="Arial"/>
                <a:ea typeface="Arial"/>
                <a:cs typeface="Arial"/>
                <a:sym typeface="Arial"/>
              </a:rPr>
              <a:t>Non-invasive ventilation in motor neuron disease: current UK practice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'</a:t>
            </a:r>
            <a:r>
              <a:rPr sz="18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sz="1800" i="1" dirty="0">
                <a:latin typeface="Arial"/>
                <a:ea typeface="Arial"/>
                <a:cs typeface="Arial"/>
                <a:sym typeface="Arial"/>
              </a:rPr>
              <a:t>Amyotrophic Lateral Sclerosis and Other Motor Neuron Disorders </a:t>
            </a:r>
            <a:r>
              <a:rPr sz="1800" dirty="0">
                <a:latin typeface="Arial"/>
                <a:ea typeface="Arial"/>
                <a:cs typeface="Arial"/>
                <a:sym typeface="Arial"/>
              </a:rPr>
              <a:t>; 3:145-149</a:t>
            </a:r>
          </a:p>
          <a:p>
            <a:pPr lvl="0">
              <a:defRPr sz="1800"/>
            </a:pPr>
            <a:r>
              <a:rPr sz="1800" b="1" dirty="0">
                <a:latin typeface="Arial"/>
                <a:ea typeface="Arial"/>
                <a:cs typeface="Arial"/>
                <a:sym typeface="Arial"/>
              </a:rPr>
              <a:t>Bourke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 S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1800" dirty="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Tomlinson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 M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, Williams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 T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, Bullock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 R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, Shaw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 P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, Gibson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,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 G</a:t>
            </a: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1800" b="1" dirty="0">
                <a:latin typeface="Arial"/>
                <a:ea typeface="Arial"/>
                <a:cs typeface="Arial"/>
                <a:sym typeface="Arial"/>
              </a:rPr>
              <a:t>J.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,(2006) </a:t>
            </a:r>
            <a:r>
              <a:rPr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'</a:t>
            </a:r>
            <a:r>
              <a:rPr sz="1800" dirty="0">
                <a:latin typeface="Arial"/>
                <a:ea typeface="Arial"/>
                <a:cs typeface="Arial"/>
                <a:sym typeface="Arial"/>
              </a:rPr>
              <a:t>Effects of non-invasive ventilation on survival and quality of life in patients with amyotrophic lateral sclerosis: a </a:t>
            </a:r>
            <a:r>
              <a:rPr sz="1800" dirty="0" err="1">
                <a:latin typeface="Arial"/>
                <a:ea typeface="Arial"/>
                <a:cs typeface="Arial"/>
                <a:sym typeface="Arial"/>
              </a:rPr>
              <a:t>randomised</a:t>
            </a:r>
            <a:r>
              <a:rPr sz="1800" dirty="0">
                <a:latin typeface="Arial"/>
                <a:ea typeface="Arial"/>
                <a:cs typeface="Arial"/>
                <a:sym typeface="Arial"/>
              </a:rPr>
              <a:t> controlled trial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'</a:t>
            </a:r>
            <a:r>
              <a:rPr sz="18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sz="1800" i="1" dirty="0">
                <a:latin typeface="Arial"/>
                <a:ea typeface="Arial"/>
                <a:cs typeface="Arial"/>
                <a:sym typeface="Arial"/>
              </a:rPr>
              <a:t>Lancet</a:t>
            </a:r>
            <a:r>
              <a:rPr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800" i="1" dirty="0">
                <a:latin typeface="Arial"/>
                <a:ea typeface="Arial"/>
                <a:cs typeface="Arial"/>
                <a:sym typeface="Arial"/>
              </a:rPr>
              <a:t>Neurology </a:t>
            </a:r>
            <a:r>
              <a:rPr sz="1800" dirty="0">
                <a:latin typeface="Arial"/>
                <a:ea typeface="Arial"/>
                <a:cs typeface="Arial"/>
                <a:sym typeface="Arial"/>
              </a:rPr>
              <a:t>; 5:140-7</a:t>
            </a:r>
          </a:p>
          <a:p>
            <a:pPr lvl="0">
              <a:defRPr sz="1800"/>
            </a:pPr>
            <a:r>
              <a:rPr sz="1800" b="1" dirty="0">
                <a:latin typeface="Arial"/>
                <a:ea typeface="Arial"/>
                <a:cs typeface="Arial"/>
                <a:sym typeface="Arial"/>
              </a:rPr>
              <a:t>British Thoracic Society Standards of Care Committee </a:t>
            </a:r>
            <a:r>
              <a:rPr sz="1800" dirty="0">
                <a:latin typeface="Arial"/>
                <a:ea typeface="Arial"/>
                <a:cs typeface="Arial"/>
                <a:sym typeface="Arial"/>
              </a:rPr>
              <a:t>(2002) BTS Guideline: Non-invasive ventilation in acute respiratory failure. </a:t>
            </a:r>
            <a:r>
              <a:rPr sz="1800" i="1" dirty="0">
                <a:latin typeface="Arial"/>
                <a:ea typeface="Arial"/>
                <a:cs typeface="Arial"/>
                <a:sym typeface="Arial"/>
              </a:rPr>
              <a:t>Thorax</a:t>
            </a:r>
            <a:r>
              <a:rPr sz="1800" dirty="0">
                <a:latin typeface="Arial"/>
                <a:ea typeface="Arial"/>
                <a:cs typeface="Arial"/>
                <a:sym typeface="Arial"/>
              </a:rPr>
              <a:t>; 57: 192-2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1</a:t>
            </a:r>
          </a:p>
          <a:p>
            <a:pPr lvl="0">
              <a:defRPr sz="1800"/>
            </a:pPr>
            <a:r>
              <a:rPr lang="en-GB" sz="1800" b="1" dirty="0">
                <a:latin typeface="Arial"/>
                <a:ea typeface="Arial"/>
                <a:cs typeface="Arial"/>
                <a:sym typeface="Arial"/>
              </a:rPr>
              <a:t>Faull, C.,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(2015) ‘Withdrawal of assisted ventilation at the Request of a Patient with Motor Neurone Disease’. </a:t>
            </a:r>
            <a:r>
              <a:rPr lang="en-GB" sz="1800" i="1" dirty="0">
                <a:latin typeface="Arial"/>
                <a:ea typeface="Arial"/>
                <a:cs typeface="Arial"/>
                <a:sym typeface="Arial"/>
              </a:rPr>
              <a:t>Association for Palliative Medicine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. </a:t>
            </a:r>
            <a:endParaRPr lang="en-GB"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61">
            <a:extLst>
              <a:ext uri="{FF2B5EF4-FFF2-40B4-BE49-F238E27FC236}">
                <a16:creationId xmlns:a16="http://schemas.microsoft.com/office/drawing/2014/main" id="{CD377755-CB54-430E-AF89-F2C94279617D}"/>
              </a:ext>
            </a:extLst>
          </p:cNvPr>
          <p:cNvSpPr/>
          <p:nvPr/>
        </p:nvSpPr>
        <p:spPr>
          <a:xfrm>
            <a:off x="3393840" y="942694"/>
            <a:ext cx="2356319" cy="461665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/>
            </a:pPr>
            <a:r>
              <a:rPr sz="30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76983557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61">
            <a:extLst>
              <a:ext uri="{FF2B5EF4-FFF2-40B4-BE49-F238E27FC236}">
                <a16:creationId xmlns:a16="http://schemas.microsoft.com/office/drawing/2014/main" id="{CD377755-CB54-430E-AF89-F2C94279617D}"/>
              </a:ext>
            </a:extLst>
          </p:cNvPr>
          <p:cNvSpPr/>
          <p:nvPr/>
        </p:nvSpPr>
        <p:spPr>
          <a:xfrm>
            <a:off x="3393840" y="942694"/>
            <a:ext cx="2356319" cy="461665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/>
            </a:pPr>
            <a:r>
              <a:rPr sz="3000" dirty="0"/>
              <a:t>References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9EEF8C-461D-4FC9-8158-4C7B23ACD549}"/>
              </a:ext>
            </a:extLst>
          </p:cNvPr>
          <p:cNvSpPr txBox="1"/>
          <p:nvPr/>
        </p:nvSpPr>
        <p:spPr>
          <a:xfrm>
            <a:off x="611560" y="1658275"/>
            <a:ext cx="8136903" cy="4893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Faull, C., et al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(2014). ‘Issues for Palliative Medicine doctors surrounding the   withdrawal of NIV at the request of a patient with MND: a scoping study’.             </a:t>
            </a:r>
            <a:r>
              <a:rPr lang="en-GB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BMJ supportive and Palliative Care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4:43-39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Harris, D.A.,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(2016). ‘Existential concerns for people with MND: who is              listening to their needs, priorities and preferences? </a:t>
            </a:r>
            <a:r>
              <a:rPr lang="en-GB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BJOT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79 (6) 391-393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Levi., et al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 Advance Care Planning for patients with ALS. </a:t>
            </a:r>
            <a:r>
              <a:rPr lang="en-GB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                 </a:t>
            </a:r>
            <a:r>
              <a:rPr lang="en-GB" sz="1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fronto</a:t>
            </a:r>
            <a:r>
              <a:rPr lang="en-GB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-temporal </a:t>
            </a:r>
            <a:r>
              <a:rPr lang="en-GB" sz="1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Degen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August 18 (5-6): 388-396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(2010) </a:t>
            </a:r>
            <a:r>
              <a:rPr lang="en-GB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Neurone Disease: non-invasive ventilation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Clinical           guideline [CG105]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NICE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(2016) Motor Neurone Disease: assessment and management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O’Neill, C.L., Williams, T.L., Peel, E.T., McDermott, C.J., Shaw, P.J., Gibson, G.J., Bourke, S.C.,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(2012) ‘Non-invasive Ventilation in Motor Neurone Disease: an update of current UK practice’ </a:t>
            </a:r>
            <a:r>
              <a:rPr lang="en-GB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Neurology, Neurosurgery and Psychiatry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83:371-376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Simonds, A.,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(2015) </a:t>
            </a:r>
            <a:r>
              <a:rPr lang="en-GB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Respiratory Society Practical Handbook: NIV.     	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Sheffield   The European Respiratory Society.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2307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.png">
            <a:extLst>
              <a:ext uri="{FF2B5EF4-FFF2-40B4-BE49-F238E27FC236}">
                <a16:creationId xmlns:a16="http://schemas.microsoft.com/office/drawing/2014/main" id="{3CB74C11-DD81-4882-9FD6-2F3D58AC2E25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86096" y="1556791"/>
            <a:ext cx="4171807" cy="46085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5341193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890805-B928-4246-B4B7-F727C9FA45EF}"/>
              </a:ext>
            </a:extLst>
          </p:cNvPr>
          <p:cNvSpPr txBox="1"/>
          <p:nvPr/>
        </p:nvSpPr>
        <p:spPr>
          <a:xfrm>
            <a:off x="1223628" y="1882240"/>
            <a:ext cx="6696743" cy="4154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Contact information: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 Martin, Advanced Nurse Specialist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jane.martin@rbch.nhs.uk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Ally Lycett, Senior Physiotherapist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ally.lycett@rbch.nhs.uk</a:t>
            </a:r>
            <a:endParaRPr lang="en-GB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 Palliative Care,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Macmillan Unit, Christchurch, Dorset. BH23 2JX.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7021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tif">
            <a:extLst>
              <a:ext uri="{FF2B5EF4-FFF2-40B4-BE49-F238E27FC236}">
                <a16:creationId xmlns:a16="http://schemas.microsoft.com/office/drawing/2014/main" id="{1C698EC5-54A4-4009-BC2E-C95CD8D43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85646" y="1882240"/>
            <a:ext cx="6372708" cy="40082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757418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52">
            <a:extLst>
              <a:ext uri="{FF2B5EF4-FFF2-40B4-BE49-F238E27FC236}">
                <a16:creationId xmlns:a16="http://schemas.microsoft.com/office/drawing/2014/main" id="{F1AEE02D-2D7B-414D-8E2E-633370673DB6}"/>
              </a:ext>
            </a:extLst>
          </p:cNvPr>
          <p:cNvSpPr/>
          <p:nvPr/>
        </p:nvSpPr>
        <p:spPr>
          <a:xfrm>
            <a:off x="611561" y="1907150"/>
            <a:ext cx="3536616" cy="461665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/>
            </a:pPr>
            <a:r>
              <a:rPr sz="3000" dirty="0"/>
              <a:t>Seminal article</a:t>
            </a:r>
          </a:p>
        </p:txBody>
      </p:sp>
      <p:pic>
        <p:nvPicPr>
          <p:cNvPr id="7" name="pasted-image.tif">
            <a:extLst>
              <a:ext uri="{FF2B5EF4-FFF2-40B4-BE49-F238E27FC236}">
                <a16:creationId xmlns:a16="http://schemas.microsoft.com/office/drawing/2014/main" id="{55ED75D6-230E-4883-BF9E-26E8CC50E896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4876" y="2708920"/>
            <a:ext cx="3543301" cy="22987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50">
            <a:extLst>
              <a:ext uri="{FF2B5EF4-FFF2-40B4-BE49-F238E27FC236}">
                <a16:creationId xmlns:a16="http://schemas.microsoft.com/office/drawing/2014/main" id="{3C840840-E374-475E-94CE-9D79436E5BA5}"/>
              </a:ext>
            </a:extLst>
          </p:cNvPr>
          <p:cNvSpPr/>
          <p:nvPr/>
        </p:nvSpPr>
        <p:spPr>
          <a:xfrm>
            <a:off x="4572000" y="1907150"/>
            <a:ext cx="4032251" cy="461664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/>
            </a:pPr>
            <a:r>
              <a:rPr sz="3000" b="1" dirty="0">
                <a:latin typeface="Arial"/>
                <a:ea typeface="Arial"/>
                <a:cs typeface="Arial"/>
                <a:sym typeface="Arial"/>
              </a:rPr>
              <a:t>Bourke </a:t>
            </a:r>
            <a:r>
              <a:rPr sz="3000" b="1" dirty="0" err="1">
                <a:latin typeface="Arial"/>
                <a:ea typeface="Arial"/>
                <a:cs typeface="Arial"/>
                <a:sym typeface="Arial"/>
              </a:rPr>
              <a:t>SC,et</a:t>
            </a:r>
            <a:r>
              <a:rPr sz="3000" b="1" dirty="0">
                <a:latin typeface="Arial"/>
                <a:ea typeface="Arial"/>
                <a:cs typeface="Arial"/>
                <a:sym typeface="Arial"/>
              </a:rPr>
              <a:t> al </a:t>
            </a:r>
          </a:p>
          <a:p>
            <a:pPr lvl="0" algn="ctr">
              <a:defRPr sz="1800"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sz="3000" i="1" dirty="0">
                <a:latin typeface="Arial"/>
                <a:ea typeface="Arial"/>
                <a:cs typeface="Arial"/>
                <a:sym typeface="Arial"/>
              </a:rPr>
              <a:t>Effects of non-invasive ventilation on survival and quality of life in patients with ALS: a </a:t>
            </a:r>
            <a:r>
              <a:rPr sz="3000" i="1" dirty="0" err="1">
                <a:latin typeface="Arial"/>
                <a:ea typeface="Arial"/>
                <a:cs typeface="Arial"/>
                <a:sym typeface="Arial"/>
              </a:rPr>
              <a:t>randomised</a:t>
            </a:r>
            <a:r>
              <a:rPr sz="3000" i="1" dirty="0">
                <a:latin typeface="Arial"/>
                <a:ea typeface="Arial"/>
                <a:cs typeface="Arial"/>
                <a:sym typeface="Arial"/>
              </a:rPr>
              <a:t> controlled trial. </a:t>
            </a:r>
          </a:p>
          <a:p>
            <a:pPr lvl="0" algn="ctr">
              <a:defRPr sz="1800"/>
            </a:pPr>
            <a:r>
              <a:rPr sz="3000" dirty="0">
                <a:latin typeface="Arial"/>
                <a:ea typeface="Arial"/>
                <a:cs typeface="Arial"/>
                <a:sym typeface="Arial"/>
              </a:rPr>
              <a:t>Lancet Neurology 2006; 5:140-7</a:t>
            </a:r>
          </a:p>
        </p:txBody>
      </p:sp>
    </p:spTree>
    <p:extLst>
      <p:ext uri="{BB962C8B-B14F-4D97-AF65-F5344CB8AC3E}">
        <p14:creationId xmlns:p14="http://schemas.microsoft.com/office/powerpoint/2010/main" val="1361595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tif">
            <a:extLst>
              <a:ext uri="{FF2B5EF4-FFF2-40B4-BE49-F238E27FC236}">
                <a16:creationId xmlns:a16="http://schemas.microsoft.com/office/drawing/2014/main" id="{C6F098BA-5289-41F4-859E-5CB7B5947B0D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44745" y="1916832"/>
            <a:ext cx="4054510" cy="40545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82123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.png">
            <a:extLst>
              <a:ext uri="{FF2B5EF4-FFF2-40B4-BE49-F238E27FC236}">
                <a16:creationId xmlns:a16="http://schemas.microsoft.com/office/drawing/2014/main" id="{93D9AE38-AD7E-4A03-970A-2A72008B9BB0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62099" y="1759878"/>
            <a:ext cx="6019801" cy="104775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62">
            <a:extLst>
              <a:ext uri="{FF2B5EF4-FFF2-40B4-BE49-F238E27FC236}">
                <a16:creationId xmlns:a16="http://schemas.microsoft.com/office/drawing/2014/main" id="{FB353BBC-A947-488E-B8D5-02A5AFAA4BD5}"/>
              </a:ext>
            </a:extLst>
          </p:cNvPr>
          <p:cNvSpPr/>
          <p:nvPr/>
        </p:nvSpPr>
        <p:spPr>
          <a:xfrm>
            <a:off x="1043606" y="3010715"/>
            <a:ext cx="7056785" cy="2362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>
              <a:spcBef>
                <a:spcPts val="1900"/>
              </a:spcBef>
              <a:defRPr sz="1800"/>
            </a:pPr>
            <a:r>
              <a:rPr sz="3200" dirty="0">
                <a:latin typeface="Arial"/>
                <a:ea typeface="Arial"/>
                <a:cs typeface="Arial"/>
                <a:sym typeface="Arial"/>
              </a:rPr>
              <a:t>Motor </a:t>
            </a:r>
            <a:r>
              <a:rPr lang="en-GB" sz="3200" dirty="0" err="1">
                <a:latin typeface="Arial"/>
                <a:ea typeface="Arial"/>
                <a:cs typeface="Arial"/>
                <a:sym typeface="Arial"/>
              </a:rPr>
              <a:t>N</a:t>
            </a:r>
            <a:r>
              <a:rPr sz="3200" dirty="0" err="1">
                <a:latin typeface="Arial"/>
                <a:ea typeface="Arial"/>
                <a:cs typeface="Arial"/>
                <a:sym typeface="Arial"/>
              </a:rPr>
              <a:t>eurone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dirty="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sz="3200" dirty="0" err="1">
                <a:latin typeface="Arial"/>
                <a:ea typeface="Arial"/>
                <a:cs typeface="Arial"/>
                <a:sym typeface="Arial"/>
              </a:rPr>
              <a:t>isease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3200" dirty="0">
                <a:latin typeface="Arial"/>
                <a:ea typeface="Arial"/>
                <a:cs typeface="Arial"/>
                <a:sym typeface="Arial"/>
              </a:rPr>
              <a:t>N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on-invasive</a:t>
            </a:r>
            <a:r>
              <a:rPr lang="en-GB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ventilation</a:t>
            </a:r>
          </a:p>
          <a:p>
            <a:pPr lvl="0">
              <a:spcBef>
                <a:spcPts val="1900"/>
              </a:spcBef>
              <a:defRPr sz="1800"/>
            </a:pPr>
            <a:r>
              <a:rPr sz="3200" dirty="0">
                <a:latin typeface="Arial"/>
                <a:ea typeface="Arial"/>
                <a:cs typeface="Arial"/>
                <a:sym typeface="Arial"/>
              </a:rPr>
              <a:t>Clinical guideline [CG105]</a:t>
            </a:r>
          </a:p>
          <a:p>
            <a:pPr lvl="0">
              <a:spcBef>
                <a:spcPts val="14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Published date: July 2010</a:t>
            </a:r>
          </a:p>
        </p:txBody>
      </p:sp>
    </p:spTree>
    <p:extLst>
      <p:ext uri="{BB962C8B-B14F-4D97-AF65-F5344CB8AC3E}">
        <p14:creationId xmlns:p14="http://schemas.microsoft.com/office/powerpoint/2010/main" val="108411837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tif">
            <a:extLst>
              <a:ext uri="{FF2B5EF4-FFF2-40B4-BE49-F238E27FC236}">
                <a16:creationId xmlns:a16="http://schemas.microsoft.com/office/drawing/2014/main" id="{DE7EB9D4-DAFD-4D22-ABB3-4341520C1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35893" y="3166517"/>
            <a:ext cx="4609122" cy="312803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1">
            <a:extLst>
              <a:ext uri="{FF2B5EF4-FFF2-40B4-BE49-F238E27FC236}">
                <a16:creationId xmlns:a16="http://schemas.microsoft.com/office/drawing/2014/main" id="{AFB65233-0B52-4ABE-BB21-E90FBE64EAE0}"/>
              </a:ext>
            </a:extLst>
          </p:cNvPr>
          <p:cNvSpPr/>
          <p:nvPr/>
        </p:nvSpPr>
        <p:spPr>
          <a:xfrm>
            <a:off x="395537" y="1899989"/>
            <a:ext cx="8352926" cy="923330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/>
            </a:pPr>
            <a:r>
              <a:rPr sz="3000" dirty="0"/>
              <a:t>Identifying the need for </a:t>
            </a:r>
            <a:r>
              <a:rPr lang="en-GB" sz="3000" dirty="0"/>
              <a:t>training for </a:t>
            </a:r>
            <a:r>
              <a:rPr sz="3000" dirty="0"/>
              <a:t>service improvement:</a:t>
            </a:r>
          </a:p>
        </p:txBody>
      </p:sp>
      <p:sp>
        <p:nvSpPr>
          <p:cNvPr id="10" name="Shape 72">
            <a:extLst>
              <a:ext uri="{FF2B5EF4-FFF2-40B4-BE49-F238E27FC236}">
                <a16:creationId xmlns:a16="http://schemas.microsoft.com/office/drawing/2014/main" id="{152AA9C7-6BB2-48E2-B660-B0D9201ACFB6}"/>
              </a:ext>
            </a:extLst>
          </p:cNvPr>
          <p:cNvSpPr/>
          <p:nvPr/>
        </p:nvSpPr>
        <p:spPr>
          <a:xfrm>
            <a:off x="395537" y="3382964"/>
            <a:ext cx="3883883" cy="595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00789" lvl="0" indent="-300789">
              <a:lnSpc>
                <a:spcPct val="120000"/>
              </a:lnSpc>
              <a:buSzPct val="100000"/>
              <a:buChar char="•"/>
              <a:defRPr sz="1800"/>
            </a:pPr>
            <a:r>
              <a:rPr lang="en-GB" sz="3000" dirty="0">
                <a:latin typeface="Arial"/>
                <a:ea typeface="Arial"/>
                <a:cs typeface="Arial"/>
                <a:sym typeface="Arial"/>
              </a:rPr>
              <a:t>Staff feedback</a:t>
            </a:r>
            <a:endParaRPr sz="30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97006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3625" y="347003"/>
            <a:ext cx="3144838" cy="141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560" y="450960"/>
            <a:ext cx="1800200" cy="1105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7" y="328598"/>
            <a:ext cx="2016223" cy="122819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B5B3E7-584F-4608-82BF-F8CFA29253C4}"/>
              </a:ext>
            </a:extLst>
          </p:cNvPr>
          <p:cNvSpPr txBox="1"/>
          <p:nvPr/>
        </p:nvSpPr>
        <p:spPr>
          <a:xfrm>
            <a:off x="395537" y="2852936"/>
            <a:ext cx="83529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Baxter – (2013) unexpected terminal phase, advocated early ACP</a:t>
            </a:r>
          </a:p>
          <a:p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Faull (2014) emphasised early decision making, risk of cognitive changes</a:t>
            </a:r>
          </a:p>
          <a:p>
            <a:endParaRPr lang="en-GB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71">
            <a:extLst>
              <a:ext uri="{FF2B5EF4-FFF2-40B4-BE49-F238E27FC236}">
                <a16:creationId xmlns:a16="http://schemas.microsoft.com/office/drawing/2014/main" id="{9F085411-69D4-43CC-AA2B-3C2D370A4EFB}"/>
              </a:ext>
            </a:extLst>
          </p:cNvPr>
          <p:cNvSpPr/>
          <p:nvPr/>
        </p:nvSpPr>
        <p:spPr>
          <a:xfrm>
            <a:off x="395537" y="1959223"/>
            <a:ext cx="8352926" cy="461665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/>
            </a:pPr>
            <a:r>
              <a:rPr lang="en-GB" sz="3000" dirty="0"/>
              <a:t>Evidence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68155878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1205</TotalTime>
  <Words>2794</Words>
  <Application>Microsoft Macintosh PowerPoint</Application>
  <PresentationFormat>On-screen Show (4:3)</PresentationFormat>
  <Paragraphs>287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Helvetica Neue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Jane</dc:creator>
  <cp:lastModifiedBy>ASETS UK</cp:lastModifiedBy>
  <cp:revision>254</cp:revision>
  <cp:lastPrinted>2018-12-06T08:33:08Z</cp:lastPrinted>
  <dcterms:modified xsi:type="dcterms:W3CDTF">2018-12-06T08:35:45Z</dcterms:modified>
</cp:coreProperties>
</file>