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7" r:id="rId5"/>
    <p:sldId id="259" r:id="rId6"/>
    <p:sldId id="270" r:id="rId7"/>
    <p:sldId id="271" r:id="rId8"/>
    <p:sldId id="272" r:id="rId9"/>
    <p:sldId id="262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Fraser" initials="DF" lastIdx="0" clrIdx="0">
    <p:extLst>
      <p:ext uri="{19B8F6BF-5375-455C-9EA6-DF929625EA0E}">
        <p15:presenceInfo xmlns:p15="http://schemas.microsoft.com/office/powerpoint/2012/main" userId="a503913adac29d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414"/>
    <a:srgbClr val="3399FF"/>
    <a:srgbClr val="FFFF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2019" autoAdjust="0"/>
  </p:normalViewPr>
  <p:slideViewPr>
    <p:cSldViewPr snapToGrid="0">
      <p:cViewPr varScale="1">
        <p:scale>
          <a:sx n="76" d="100"/>
          <a:sy n="76" d="100"/>
        </p:scale>
        <p:origin x="48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0B7E1-1A37-4D47-BFFF-51812DDF8CA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DED58-258A-4D95-A76A-CBA958ED0921}">
      <dgm:prSet/>
      <dgm:spPr/>
      <dgm:t>
        <a:bodyPr/>
        <a:lstStyle/>
        <a:p>
          <a:r>
            <a:rPr lang="en-US" b="1" dirty="0"/>
            <a:t>73.7 % &lt; 270 </a:t>
          </a:r>
          <a:r>
            <a:rPr lang="en-US" b="1" dirty="0">
              <a:solidFill>
                <a:srgbClr val="0070C0"/>
              </a:solidFill>
            </a:rPr>
            <a:t>(initiate treatment)</a:t>
          </a:r>
          <a:endParaRPr lang="en-US" dirty="0">
            <a:solidFill>
              <a:srgbClr val="0070C0"/>
            </a:solidFill>
          </a:endParaRPr>
        </a:p>
      </dgm:t>
    </dgm:pt>
    <dgm:pt modelId="{C2898477-F80C-4DFE-A5A2-331085B80D17}" type="parTrans" cxnId="{A765749C-8CA4-4A05-88A8-DB9EB5DE02BD}">
      <dgm:prSet/>
      <dgm:spPr/>
      <dgm:t>
        <a:bodyPr/>
        <a:lstStyle/>
        <a:p>
          <a:endParaRPr lang="en-US"/>
        </a:p>
      </dgm:t>
    </dgm:pt>
    <dgm:pt modelId="{5709E04F-0F03-473F-97BA-94CA0A4F20B5}" type="sibTrans" cxnId="{A765749C-8CA4-4A05-88A8-DB9EB5DE02BD}">
      <dgm:prSet/>
      <dgm:spPr/>
      <dgm:t>
        <a:bodyPr/>
        <a:lstStyle/>
        <a:p>
          <a:endParaRPr lang="en-US"/>
        </a:p>
      </dgm:t>
    </dgm:pt>
    <dgm:pt modelId="{8982140B-96BF-4F62-BBED-05303E574D13}">
      <dgm:prSet/>
      <dgm:spPr/>
      <dgm:t>
        <a:bodyPr/>
        <a:lstStyle/>
        <a:p>
          <a:r>
            <a:rPr lang="en-US" dirty="0"/>
            <a:t> </a:t>
          </a:r>
          <a:r>
            <a:rPr lang="en-US" b="1" dirty="0"/>
            <a:t>OF THESE </a:t>
          </a:r>
          <a:r>
            <a:rPr lang="en-US" dirty="0"/>
            <a:t>29.9% were 160-270</a:t>
          </a:r>
        </a:p>
      </dgm:t>
    </dgm:pt>
    <dgm:pt modelId="{474859A2-8F9D-4435-90A9-F4238D330368}" type="parTrans" cxnId="{B8660605-54B3-4B3C-913D-8FC79CEAFEFF}">
      <dgm:prSet/>
      <dgm:spPr/>
      <dgm:t>
        <a:bodyPr/>
        <a:lstStyle/>
        <a:p>
          <a:endParaRPr lang="en-US"/>
        </a:p>
      </dgm:t>
    </dgm:pt>
    <dgm:pt modelId="{9CF0058F-5C2D-46EB-A136-983D15F19546}" type="sibTrans" cxnId="{B8660605-54B3-4B3C-913D-8FC79CEAFEFF}">
      <dgm:prSet/>
      <dgm:spPr/>
      <dgm:t>
        <a:bodyPr/>
        <a:lstStyle/>
        <a:p>
          <a:endParaRPr lang="en-US"/>
        </a:p>
      </dgm:t>
    </dgm:pt>
    <dgm:pt modelId="{925733FC-680B-4F5E-9950-E1B516F617A2}">
      <dgm:prSet custT="1"/>
      <dgm:spPr/>
      <dgm:t>
        <a:bodyPr/>
        <a:lstStyle/>
        <a:p>
          <a:r>
            <a:rPr lang="en-US" sz="3600" b="1" dirty="0"/>
            <a:t>10.5% </a:t>
          </a:r>
          <a:r>
            <a:rPr lang="en-US" sz="3600" dirty="0"/>
            <a:t>(their blow was not even strong enough to register)</a:t>
          </a:r>
        </a:p>
      </dgm:t>
    </dgm:pt>
    <dgm:pt modelId="{DFA35FFD-2FEF-4A72-9FD7-7CA4A535FA3F}" type="parTrans" cxnId="{91CC414B-9749-42B8-9A60-CE6850A7A000}">
      <dgm:prSet/>
      <dgm:spPr/>
      <dgm:t>
        <a:bodyPr/>
        <a:lstStyle/>
        <a:p>
          <a:endParaRPr lang="en-US"/>
        </a:p>
      </dgm:t>
    </dgm:pt>
    <dgm:pt modelId="{31EABFD4-E976-430E-9A62-E9605E9A36E4}" type="sibTrans" cxnId="{91CC414B-9749-42B8-9A60-CE6850A7A000}">
      <dgm:prSet/>
      <dgm:spPr/>
      <dgm:t>
        <a:bodyPr/>
        <a:lstStyle/>
        <a:p>
          <a:endParaRPr lang="en-US"/>
        </a:p>
      </dgm:t>
    </dgm:pt>
    <dgm:pt modelId="{AA30E60E-168A-4520-BD2D-B6CFC887E381}">
      <dgm:prSet/>
      <dgm:spPr/>
      <dgm:t>
        <a:bodyPr/>
        <a:lstStyle/>
        <a:p>
          <a:r>
            <a:rPr lang="en-US" b="1" dirty="0"/>
            <a:t>33.3% were &lt;160 </a:t>
          </a:r>
          <a:r>
            <a:rPr lang="en-US" b="1" dirty="0">
              <a:solidFill>
                <a:srgbClr val="0070C0"/>
              </a:solidFill>
            </a:rPr>
            <a:t>(ineffective cough)      </a:t>
          </a:r>
          <a:endParaRPr lang="en-US" dirty="0">
            <a:solidFill>
              <a:srgbClr val="0070C0"/>
            </a:solidFill>
          </a:endParaRPr>
        </a:p>
      </dgm:t>
    </dgm:pt>
    <dgm:pt modelId="{BC61A658-F396-4DB1-BB8E-CF89B3896ABE}" type="parTrans" cxnId="{B2157740-FCE0-4D01-A835-3FD8B210C8D7}">
      <dgm:prSet/>
      <dgm:spPr/>
      <dgm:t>
        <a:bodyPr/>
        <a:lstStyle/>
        <a:p>
          <a:endParaRPr lang="en-GB"/>
        </a:p>
      </dgm:t>
    </dgm:pt>
    <dgm:pt modelId="{5D547B1C-FB36-4CB6-B122-E70027118B6C}" type="sibTrans" cxnId="{B2157740-FCE0-4D01-A835-3FD8B210C8D7}">
      <dgm:prSet/>
      <dgm:spPr/>
      <dgm:t>
        <a:bodyPr/>
        <a:lstStyle/>
        <a:p>
          <a:endParaRPr lang="en-GB"/>
        </a:p>
      </dgm:t>
    </dgm:pt>
    <dgm:pt modelId="{856DE26A-BD00-424F-A48D-386A98C5118A}" type="pres">
      <dgm:prSet presAssocID="{3830B7E1-1A37-4D47-BFFF-51812DDF8CAA}" presName="vert0" presStyleCnt="0">
        <dgm:presLayoutVars>
          <dgm:dir/>
          <dgm:animOne val="branch"/>
          <dgm:animLvl val="lvl"/>
        </dgm:presLayoutVars>
      </dgm:prSet>
      <dgm:spPr/>
    </dgm:pt>
    <dgm:pt modelId="{411E4117-2C16-4AE4-AF8F-C6650119DB2D}" type="pres">
      <dgm:prSet presAssocID="{963DED58-258A-4D95-A76A-CBA958ED0921}" presName="thickLine" presStyleLbl="alignNode1" presStyleIdx="0" presStyleCnt="4"/>
      <dgm:spPr/>
    </dgm:pt>
    <dgm:pt modelId="{03761E80-2AAA-45EE-A174-54126B0461E5}" type="pres">
      <dgm:prSet presAssocID="{963DED58-258A-4D95-A76A-CBA958ED0921}" presName="horz1" presStyleCnt="0"/>
      <dgm:spPr/>
    </dgm:pt>
    <dgm:pt modelId="{32472330-32C7-4AB2-B1A8-49AC871C50CB}" type="pres">
      <dgm:prSet presAssocID="{963DED58-258A-4D95-A76A-CBA958ED0921}" presName="tx1" presStyleLbl="revTx" presStyleIdx="0" presStyleCnt="4"/>
      <dgm:spPr/>
    </dgm:pt>
    <dgm:pt modelId="{34D515B2-1008-48FA-B61E-A2B35B5D4E3E}" type="pres">
      <dgm:prSet presAssocID="{963DED58-258A-4D95-A76A-CBA958ED0921}" presName="vert1" presStyleCnt="0"/>
      <dgm:spPr/>
    </dgm:pt>
    <dgm:pt modelId="{1465D9E2-C8A9-4663-883F-B77A722C1979}" type="pres">
      <dgm:prSet presAssocID="{8982140B-96BF-4F62-BBED-05303E574D13}" presName="thickLine" presStyleLbl="alignNode1" presStyleIdx="1" presStyleCnt="4"/>
      <dgm:spPr/>
    </dgm:pt>
    <dgm:pt modelId="{A1D84941-6F86-44C5-8327-13D4BEC0C354}" type="pres">
      <dgm:prSet presAssocID="{8982140B-96BF-4F62-BBED-05303E574D13}" presName="horz1" presStyleCnt="0"/>
      <dgm:spPr/>
    </dgm:pt>
    <dgm:pt modelId="{E99F02FE-D476-4BC5-89FA-214FC38E4302}" type="pres">
      <dgm:prSet presAssocID="{8982140B-96BF-4F62-BBED-05303E574D13}" presName="tx1" presStyleLbl="revTx" presStyleIdx="1" presStyleCnt="4"/>
      <dgm:spPr/>
    </dgm:pt>
    <dgm:pt modelId="{02A602DC-A94B-46EB-B31A-D3532245A875}" type="pres">
      <dgm:prSet presAssocID="{8982140B-96BF-4F62-BBED-05303E574D13}" presName="vert1" presStyleCnt="0"/>
      <dgm:spPr/>
    </dgm:pt>
    <dgm:pt modelId="{E99D3FE7-1CAB-4D80-9F08-1D17357CD0B4}" type="pres">
      <dgm:prSet presAssocID="{AA30E60E-168A-4520-BD2D-B6CFC887E381}" presName="thickLine" presStyleLbl="alignNode1" presStyleIdx="2" presStyleCnt="4"/>
      <dgm:spPr/>
    </dgm:pt>
    <dgm:pt modelId="{C55829B3-019C-4DFC-965A-A0101D69961B}" type="pres">
      <dgm:prSet presAssocID="{AA30E60E-168A-4520-BD2D-B6CFC887E381}" presName="horz1" presStyleCnt="0"/>
      <dgm:spPr/>
    </dgm:pt>
    <dgm:pt modelId="{3324A20A-A837-4857-B9E5-B0074249A82D}" type="pres">
      <dgm:prSet presAssocID="{AA30E60E-168A-4520-BD2D-B6CFC887E381}" presName="tx1" presStyleLbl="revTx" presStyleIdx="2" presStyleCnt="4"/>
      <dgm:spPr/>
    </dgm:pt>
    <dgm:pt modelId="{C0E5C3A6-2F47-46C6-8DE8-6AB4F1F9FCC4}" type="pres">
      <dgm:prSet presAssocID="{AA30E60E-168A-4520-BD2D-B6CFC887E381}" presName="vert1" presStyleCnt="0"/>
      <dgm:spPr/>
    </dgm:pt>
    <dgm:pt modelId="{BA92AFCE-6234-4337-97D1-ECF70D696AE2}" type="pres">
      <dgm:prSet presAssocID="{925733FC-680B-4F5E-9950-E1B516F617A2}" presName="thickLine" presStyleLbl="alignNode1" presStyleIdx="3" presStyleCnt="4"/>
      <dgm:spPr/>
    </dgm:pt>
    <dgm:pt modelId="{15791FFF-6344-4CC1-80AD-8390512D0BD5}" type="pres">
      <dgm:prSet presAssocID="{925733FC-680B-4F5E-9950-E1B516F617A2}" presName="horz1" presStyleCnt="0"/>
      <dgm:spPr/>
    </dgm:pt>
    <dgm:pt modelId="{55502159-EEED-40D1-B6F1-CD2E03AE4A71}" type="pres">
      <dgm:prSet presAssocID="{925733FC-680B-4F5E-9950-E1B516F617A2}" presName="tx1" presStyleLbl="revTx" presStyleIdx="3" presStyleCnt="4"/>
      <dgm:spPr/>
    </dgm:pt>
    <dgm:pt modelId="{F4BA92E2-A414-4232-ACF8-05A0B3A59659}" type="pres">
      <dgm:prSet presAssocID="{925733FC-680B-4F5E-9950-E1B516F617A2}" presName="vert1" presStyleCnt="0"/>
      <dgm:spPr/>
    </dgm:pt>
  </dgm:ptLst>
  <dgm:cxnLst>
    <dgm:cxn modelId="{76DFAC04-E54C-4FDC-87D2-EFFCA6EFEF72}" type="presOf" srcId="{3830B7E1-1A37-4D47-BFFF-51812DDF8CAA}" destId="{856DE26A-BD00-424F-A48D-386A98C5118A}" srcOrd="0" destOrd="0" presId="urn:microsoft.com/office/officeart/2008/layout/LinedList"/>
    <dgm:cxn modelId="{B8660605-54B3-4B3C-913D-8FC79CEAFEFF}" srcId="{3830B7E1-1A37-4D47-BFFF-51812DDF8CAA}" destId="{8982140B-96BF-4F62-BBED-05303E574D13}" srcOrd="1" destOrd="0" parTransId="{474859A2-8F9D-4435-90A9-F4238D330368}" sibTransId="{9CF0058F-5C2D-46EB-A136-983D15F19546}"/>
    <dgm:cxn modelId="{E5448723-5614-4525-937E-EA940B5EC046}" type="presOf" srcId="{8982140B-96BF-4F62-BBED-05303E574D13}" destId="{E99F02FE-D476-4BC5-89FA-214FC38E4302}" srcOrd="0" destOrd="0" presId="urn:microsoft.com/office/officeart/2008/layout/LinedList"/>
    <dgm:cxn modelId="{B2157740-FCE0-4D01-A835-3FD8B210C8D7}" srcId="{3830B7E1-1A37-4D47-BFFF-51812DDF8CAA}" destId="{AA30E60E-168A-4520-BD2D-B6CFC887E381}" srcOrd="2" destOrd="0" parTransId="{BC61A658-F396-4DB1-BB8E-CF89B3896ABE}" sibTransId="{5D547B1C-FB36-4CB6-B122-E70027118B6C}"/>
    <dgm:cxn modelId="{91CC414B-9749-42B8-9A60-CE6850A7A000}" srcId="{3830B7E1-1A37-4D47-BFFF-51812DDF8CAA}" destId="{925733FC-680B-4F5E-9950-E1B516F617A2}" srcOrd="3" destOrd="0" parTransId="{DFA35FFD-2FEF-4A72-9FD7-7CA4A535FA3F}" sibTransId="{31EABFD4-E976-430E-9A62-E9605E9A36E4}"/>
    <dgm:cxn modelId="{A765749C-8CA4-4A05-88A8-DB9EB5DE02BD}" srcId="{3830B7E1-1A37-4D47-BFFF-51812DDF8CAA}" destId="{963DED58-258A-4D95-A76A-CBA958ED0921}" srcOrd="0" destOrd="0" parTransId="{C2898477-F80C-4DFE-A5A2-331085B80D17}" sibTransId="{5709E04F-0F03-473F-97BA-94CA0A4F20B5}"/>
    <dgm:cxn modelId="{9D2216AC-A731-44E5-A135-F25FD6A7D811}" type="presOf" srcId="{925733FC-680B-4F5E-9950-E1B516F617A2}" destId="{55502159-EEED-40D1-B6F1-CD2E03AE4A71}" srcOrd="0" destOrd="0" presId="urn:microsoft.com/office/officeart/2008/layout/LinedList"/>
    <dgm:cxn modelId="{221EA9BE-3A95-439B-A88B-69E01F03F7FE}" type="presOf" srcId="{963DED58-258A-4D95-A76A-CBA958ED0921}" destId="{32472330-32C7-4AB2-B1A8-49AC871C50CB}" srcOrd="0" destOrd="0" presId="urn:microsoft.com/office/officeart/2008/layout/LinedList"/>
    <dgm:cxn modelId="{CFFCEFF2-634D-4213-852C-5603986B67CD}" type="presOf" srcId="{AA30E60E-168A-4520-BD2D-B6CFC887E381}" destId="{3324A20A-A837-4857-B9E5-B0074249A82D}" srcOrd="0" destOrd="0" presId="urn:microsoft.com/office/officeart/2008/layout/LinedList"/>
    <dgm:cxn modelId="{23AB94AF-4E16-4ADD-BF00-02B484F19BF8}" type="presParOf" srcId="{856DE26A-BD00-424F-A48D-386A98C5118A}" destId="{411E4117-2C16-4AE4-AF8F-C6650119DB2D}" srcOrd="0" destOrd="0" presId="urn:microsoft.com/office/officeart/2008/layout/LinedList"/>
    <dgm:cxn modelId="{D1733A64-5ADB-417C-AD36-ED5D5434ACB4}" type="presParOf" srcId="{856DE26A-BD00-424F-A48D-386A98C5118A}" destId="{03761E80-2AAA-45EE-A174-54126B0461E5}" srcOrd="1" destOrd="0" presId="urn:microsoft.com/office/officeart/2008/layout/LinedList"/>
    <dgm:cxn modelId="{F42F571F-E23C-4C61-A8A8-CE11C9EAF008}" type="presParOf" srcId="{03761E80-2AAA-45EE-A174-54126B0461E5}" destId="{32472330-32C7-4AB2-B1A8-49AC871C50CB}" srcOrd="0" destOrd="0" presId="urn:microsoft.com/office/officeart/2008/layout/LinedList"/>
    <dgm:cxn modelId="{F466B1FA-528C-443A-B970-44A472905F1F}" type="presParOf" srcId="{03761E80-2AAA-45EE-A174-54126B0461E5}" destId="{34D515B2-1008-48FA-B61E-A2B35B5D4E3E}" srcOrd="1" destOrd="0" presId="urn:microsoft.com/office/officeart/2008/layout/LinedList"/>
    <dgm:cxn modelId="{293B7029-09C4-4A9A-8D15-1CE8CF21B3A4}" type="presParOf" srcId="{856DE26A-BD00-424F-A48D-386A98C5118A}" destId="{1465D9E2-C8A9-4663-883F-B77A722C1979}" srcOrd="2" destOrd="0" presId="urn:microsoft.com/office/officeart/2008/layout/LinedList"/>
    <dgm:cxn modelId="{60DDD5F4-C1EA-4B5D-9EA7-4B076529D06A}" type="presParOf" srcId="{856DE26A-BD00-424F-A48D-386A98C5118A}" destId="{A1D84941-6F86-44C5-8327-13D4BEC0C354}" srcOrd="3" destOrd="0" presId="urn:microsoft.com/office/officeart/2008/layout/LinedList"/>
    <dgm:cxn modelId="{BA0B80B4-A98E-41EE-A3FD-D2795C46D79B}" type="presParOf" srcId="{A1D84941-6F86-44C5-8327-13D4BEC0C354}" destId="{E99F02FE-D476-4BC5-89FA-214FC38E4302}" srcOrd="0" destOrd="0" presId="urn:microsoft.com/office/officeart/2008/layout/LinedList"/>
    <dgm:cxn modelId="{9F4B1D56-9984-46A5-B414-5F53E0293CD4}" type="presParOf" srcId="{A1D84941-6F86-44C5-8327-13D4BEC0C354}" destId="{02A602DC-A94B-46EB-B31A-D3532245A875}" srcOrd="1" destOrd="0" presId="urn:microsoft.com/office/officeart/2008/layout/LinedList"/>
    <dgm:cxn modelId="{0F69A61C-044C-4A59-9A79-D8B968335F3A}" type="presParOf" srcId="{856DE26A-BD00-424F-A48D-386A98C5118A}" destId="{E99D3FE7-1CAB-4D80-9F08-1D17357CD0B4}" srcOrd="4" destOrd="0" presId="urn:microsoft.com/office/officeart/2008/layout/LinedList"/>
    <dgm:cxn modelId="{EAEFEC67-2107-4006-BE94-AFDFFDAFCE87}" type="presParOf" srcId="{856DE26A-BD00-424F-A48D-386A98C5118A}" destId="{C55829B3-019C-4DFC-965A-A0101D69961B}" srcOrd="5" destOrd="0" presId="urn:microsoft.com/office/officeart/2008/layout/LinedList"/>
    <dgm:cxn modelId="{1F2F38B0-E187-4B71-8A08-82F44D20C4A6}" type="presParOf" srcId="{C55829B3-019C-4DFC-965A-A0101D69961B}" destId="{3324A20A-A837-4857-B9E5-B0074249A82D}" srcOrd="0" destOrd="0" presId="urn:microsoft.com/office/officeart/2008/layout/LinedList"/>
    <dgm:cxn modelId="{B6E5ECE4-5801-448A-ABFC-2CAA4C935767}" type="presParOf" srcId="{C55829B3-019C-4DFC-965A-A0101D69961B}" destId="{C0E5C3A6-2F47-46C6-8DE8-6AB4F1F9FCC4}" srcOrd="1" destOrd="0" presId="urn:microsoft.com/office/officeart/2008/layout/LinedList"/>
    <dgm:cxn modelId="{F72D8C4D-A221-4BF9-BDD2-CD27F5290A03}" type="presParOf" srcId="{856DE26A-BD00-424F-A48D-386A98C5118A}" destId="{BA92AFCE-6234-4337-97D1-ECF70D696AE2}" srcOrd="6" destOrd="0" presId="urn:microsoft.com/office/officeart/2008/layout/LinedList"/>
    <dgm:cxn modelId="{0C25C254-8EE9-4B91-9728-0855FB56E969}" type="presParOf" srcId="{856DE26A-BD00-424F-A48D-386A98C5118A}" destId="{15791FFF-6344-4CC1-80AD-8390512D0BD5}" srcOrd="7" destOrd="0" presId="urn:microsoft.com/office/officeart/2008/layout/LinedList"/>
    <dgm:cxn modelId="{6A64B764-1297-4C1B-A355-FE9142F73226}" type="presParOf" srcId="{15791FFF-6344-4CC1-80AD-8390512D0BD5}" destId="{55502159-EEED-40D1-B6F1-CD2E03AE4A71}" srcOrd="0" destOrd="0" presId="urn:microsoft.com/office/officeart/2008/layout/LinedList"/>
    <dgm:cxn modelId="{AA72A888-C238-4825-809B-5354DCD39B36}" type="presParOf" srcId="{15791FFF-6344-4CC1-80AD-8390512D0BD5}" destId="{F4BA92E2-A414-4232-ACF8-05A0B3A596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4117-2C16-4AE4-AF8F-C6650119DB2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72330-32C7-4AB2-B1A8-49AC871C50CB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73.7 % &lt; 270 </a:t>
          </a:r>
          <a:r>
            <a:rPr lang="en-US" sz="3500" b="1" kern="1200" dirty="0">
              <a:solidFill>
                <a:srgbClr val="0070C0"/>
              </a:solidFill>
            </a:rPr>
            <a:t>(initiate treatment)</a:t>
          </a:r>
          <a:endParaRPr lang="en-US" sz="3500" kern="1200" dirty="0">
            <a:solidFill>
              <a:srgbClr val="0070C0"/>
            </a:solidFill>
          </a:endParaRPr>
        </a:p>
      </dsp:txBody>
      <dsp:txXfrm>
        <a:off x="0" y="0"/>
        <a:ext cx="6492875" cy="1276350"/>
      </dsp:txXfrm>
    </dsp:sp>
    <dsp:sp modelId="{1465D9E2-C8A9-4663-883F-B77A722C1979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02FE-D476-4BC5-89FA-214FC38E4302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</a:t>
          </a:r>
          <a:r>
            <a:rPr lang="en-US" sz="3500" b="1" kern="1200" dirty="0"/>
            <a:t>OF THESE </a:t>
          </a:r>
          <a:r>
            <a:rPr lang="en-US" sz="3500" kern="1200" dirty="0"/>
            <a:t>29.9% were 160-270</a:t>
          </a:r>
        </a:p>
      </dsp:txBody>
      <dsp:txXfrm>
        <a:off x="0" y="1276350"/>
        <a:ext cx="6492875" cy="1276350"/>
      </dsp:txXfrm>
    </dsp:sp>
    <dsp:sp modelId="{E99D3FE7-1CAB-4D80-9F08-1D17357CD0B4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4A20A-A837-4857-B9E5-B0074249A82D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33.3% were &lt;160 </a:t>
          </a:r>
          <a:r>
            <a:rPr lang="en-US" sz="3500" b="1" kern="1200" dirty="0">
              <a:solidFill>
                <a:srgbClr val="0070C0"/>
              </a:solidFill>
            </a:rPr>
            <a:t>(ineffective cough)      </a:t>
          </a:r>
          <a:endParaRPr lang="en-US" sz="3500" kern="1200" dirty="0">
            <a:solidFill>
              <a:srgbClr val="0070C0"/>
            </a:solidFill>
          </a:endParaRPr>
        </a:p>
      </dsp:txBody>
      <dsp:txXfrm>
        <a:off x="0" y="2552700"/>
        <a:ext cx="6492875" cy="1276350"/>
      </dsp:txXfrm>
    </dsp:sp>
    <dsp:sp modelId="{BA92AFCE-6234-4337-97D1-ECF70D696AE2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02159-EEED-40D1-B6F1-CD2E03AE4A71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10.5% </a:t>
          </a:r>
          <a:r>
            <a:rPr lang="en-US" sz="3600" kern="1200" dirty="0"/>
            <a:t>(their blow was not even strong enough to register)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EE99-3756-4879-9A91-24BEE6E12170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D7009-656C-418A-9874-7156D48B9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9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7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28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45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8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6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2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9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8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4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7009-656C-418A-9874-7156D48B91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3D25-50CF-4BDC-9BA9-C5FFF7923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FF5D5-BBE8-44B9-AEC3-81E6EEC34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3F698-080D-45B5-9CEB-7936112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1DEA-8B6B-4552-8AD2-380C6ADF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9D8F-818F-47E8-903A-EDE78A4C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7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5B15-C8AF-4BC1-B7AC-9DD6C069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CD25E-EB4C-450A-9BC2-19CC19CE6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BA1FF-4AB4-4C09-A88A-0727EB68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EB084-4028-46D5-8C75-DE140DC9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044B6-B8F7-4E8F-ACAE-21ADDC05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EDA44-6772-4A5F-9790-1E16F4026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DEC6-89D9-41B0-8E28-045334245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6416-F79E-40D1-BED5-30C44E04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1DE7-C010-4222-95CC-82D2906A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7EAEE-2149-4F7E-B67C-27775FB8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9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0AFD-5951-4042-8750-9AE1AF98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EA18-759F-48A1-984F-AE36D6EF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107F7-289E-41BA-97FF-262DA074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CD19-8DF0-4F5F-8210-C681748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5F6D-375A-48F2-9F46-B576D362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AAD8-31D1-4974-903F-D0941E2E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765BD-C44A-4EC3-8110-B9A5A51A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E977-28B4-419B-856F-9D50BE1D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0113F-C829-4A8E-82C1-CCA7ECE8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6DCC-85D4-4DD2-A545-58E006C0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8878-951F-4381-BAC9-1212D9C5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3EB1-ECE9-453F-B272-EDD37F33A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CE02E-8B36-4097-8560-29677AB3C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E9A93-5177-48F4-82D9-9F37ECE8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20C3C-0BD8-4E6A-9AE4-CE22F9FB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4FA01-0BFF-4286-8FE5-57C10E16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A779-7EF9-45B8-8561-1B57379D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5496E-B3F3-4EE2-96C1-427B4D377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7D8E6-F73D-4BC4-95B5-1DFE0E28B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1890F-3D43-4FEC-B05D-F5ADD9775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A8217-746D-44C2-A96C-36AA35776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EA3F9-4D69-4EAE-AF9F-0ED53E05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D4FBF-1077-4187-A8A6-625D9344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ECB19-85D4-47EF-B904-1D767B70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E3C9-2EEF-4088-9CE9-9792DC6E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4449A-DEBB-44DD-BA01-59A68D58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4DD91-F3C8-4E21-BC02-B675B096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F86D4-B8E5-41B3-B5F8-F12416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3A97C-EC71-4EA3-A882-8813629D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69E0D-DD97-4BDA-81D4-7EE7F733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F8177-BD46-46FD-8B96-F3C5EB24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4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5816-2989-4767-A46A-6C2E8D2A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6232-D611-4DD9-9C69-C0E6AB04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6ECEB-5EDE-487D-B578-014CCBA9C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F9592-4858-421E-85FD-09DDC76B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11321-A1A5-44D8-BD4D-7019C436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6677B-7E5D-4984-A097-441BD303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5426-B4A9-4612-A96D-706391D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73922-22AE-43CA-BE0B-602694476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9A738-9B9A-43E0-8234-860902DAF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E0FF4-7A23-4F35-9989-6F609E66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671E-B28C-42C1-9323-DD297F94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3E9D1-72AD-41A9-86C8-E9AEAF38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9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20566-3C6D-408E-A571-EAD83C9F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6708-C975-482F-BD31-B4127E9B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1B38-788C-450C-A9F1-820125276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C4CF-EE3B-43E2-8B84-9505F5702DBB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6DDB-9A49-4AA7-A151-FC71979BA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1FB1A-0E9C-42FA-A3B0-4F50017D0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8BBB7-268A-4F72-852F-125C18092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9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1E8A-2F2F-4450-BC88-FBA978C56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latin typeface="+mn-lt"/>
              </a:rPr>
              <a:t>Breath Stacking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C87D6-43DF-484D-8F67-C0ED6864A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800" dirty="0"/>
              <a:t>In Scotland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artan image: Fraser, Isabella. Click on this image to see a more detailed version.">
            <a:extLst>
              <a:ext uri="{FF2B5EF4-FFF2-40B4-BE49-F238E27FC236}">
                <a16:creationId xmlns:a16="http://schemas.microsoft.com/office/drawing/2014/main" id="{580B2D90-CC9C-411A-ACB3-E20F452EEA9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r="1035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5602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Tartan image: Fraser Gathering Dress (1997). Click on this image to see a more detailed version.">
            <a:extLst>
              <a:ext uri="{FF2B5EF4-FFF2-40B4-BE49-F238E27FC236}">
                <a16:creationId xmlns:a16="http://schemas.microsoft.com/office/drawing/2014/main" id="{4E13BAB9-D5C0-4982-9A85-87D2D6D5769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3" r="1" b="25711"/>
          <a:stretch/>
        </p:blipFill>
        <p:spPr bwMode="auto">
          <a:xfrm rot="21480000">
            <a:off x="1137678" y="986375"/>
            <a:ext cx="9916327" cy="4764396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29AA38-1C0E-4091-87FF-658E63B4064E}"/>
              </a:ext>
            </a:extLst>
          </p:cNvPr>
          <p:cNvSpPr/>
          <p:nvPr/>
        </p:nvSpPr>
        <p:spPr>
          <a:xfrm rot="21447063">
            <a:off x="2846472" y="2373925"/>
            <a:ext cx="649874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 Can You Help?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C232E-FD71-4001-BBCF-3DCF29709B76}"/>
              </a:ext>
            </a:extLst>
          </p:cNvPr>
          <p:cNvSpPr txBox="1"/>
          <p:nvPr/>
        </p:nvSpPr>
        <p:spPr>
          <a:xfrm rot="21437839">
            <a:off x="3955534" y="5233058"/>
            <a:ext cx="444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dianne.fraser@nhs.net</a:t>
            </a:r>
          </a:p>
        </p:txBody>
      </p:sp>
    </p:spTree>
    <p:extLst>
      <p:ext uri="{BB962C8B-B14F-4D97-AF65-F5344CB8AC3E}">
        <p14:creationId xmlns:p14="http://schemas.microsoft.com/office/powerpoint/2010/main" val="401029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3CFEA-794D-4952-8005-535CFEEE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580"/>
            <a:ext cx="7410681" cy="1259059"/>
          </a:xfrm>
        </p:spPr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0070C0"/>
                </a:solidFill>
                <a:latin typeface="+mn-lt"/>
              </a:rPr>
              <a:t>2019 </a:t>
            </a:r>
            <a:r>
              <a:rPr lang="en-GB" sz="4000" u="sng" dirty="0">
                <a:solidFill>
                  <a:srgbClr val="0070C0"/>
                </a:solidFill>
                <a:latin typeface="+mn-lt"/>
              </a:rPr>
              <a:t>Breath Stacking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B1BF-65DD-43EB-9F68-3BE744BE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117446"/>
            <a:ext cx="7595348" cy="5195334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500" u="sng" dirty="0"/>
              <a:t>Aim:</a:t>
            </a:r>
            <a:r>
              <a:rPr lang="en-GB" sz="4500" dirty="0"/>
              <a:t> </a:t>
            </a:r>
            <a:r>
              <a:rPr lang="en-GB" sz="4500" b="1" dirty="0"/>
              <a:t>every appropriate </a:t>
            </a:r>
            <a:r>
              <a:rPr lang="en-GB" sz="4500" b="1" dirty="0" err="1"/>
              <a:t>pwMND</a:t>
            </a:r>
            <a:r>
              <a:rPr lang="en-GB" sz="4500" b="1" dirty="0"/>
              <a:t> will have </a:t>
            </a:r>
          </a:p>
          <a:p>
            <a:pPr marL="0" indent="0">
              <a:buNone/>
            </a:pPr>
            <a:r>
              <a:rPr lang="en-GB" sz="4500" b="1" dirty="0"/>
              <a:t>breath stacking as a treatment option</a:t>
            </a:r>
          </a:p>
          <a:p>
            <a:pPr marL="0" indent="0">
              <a:buNone/>
            </a:pPr>
            <a:endParaRPr lang="en-GB" sz="4500" b="1" dirty="0"/>
          </a:p>
          <a:p>
            <a:r>
              <a:rPr lang="en-GB" sz="4500" dirty="0"/>
              <a:t>Consensus WHO is this appropriate for</a:t>
            </a:r>
          </a:p>
          <a:p>
            <a:r>
              <a:rPr lang="en-GB" sz="4500" dirty="0"/>
              <a:t>What are the safety implications</a:t>
            </a:r>
          </a:p>
          <a:p>
            <a:r>
              <a:rPr lang="en-GB" sz="4500" dirty="0"/>
              <a:t>The therapist, patient, carer views</a:t>
            </a:r>
          </a:p>
          <a:p>
            <a:r>
              <a:rPr lang="en-GB" sz="4500" dirty="0"/>
              <a:t>What training is available/is required</a:t>
            </a:r>
          </a:p>
          <a:p>
            <a:r>
              <a:rPr lang="en-GB" sz="4500" dirty="0"/>
              <a:t>Investigate practicalities</a:t>
            </a:r>
          </a:p>
          <a:p>
            <a:r>
              <a:rPr lang="en-GB" sz="4500" dirty="0"/>
              <a:t>Complete a Package of Solutions  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endParaRPr lang="en-GB" sz="4500" dirty="0"/>
          </a:p>
          <a:p>
            <a:r>
              <a:rPr lang="en-GB" sz="4500" dirty="0"/>
              <a:t>Complete a Professional Tool Kit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B539F-76F2-401B-B607-95D4052EECB0}"/>
              </a:ext>
            </a:extLst>
          </p:cNvPr>
          <p:cNvSpPr txBox="1"/>
          <p:nvPr/>
        </p:nvSpPr>
        <p:spPr>
          <a:xfrm>
            <a:off x="7852096" y="1040234"/>
            <a:ext cx="381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Gordon Aikman Grant</a:t>
            </a:r>
          </a:p>
        </p:txBody>
      </p:sp>
    </p:spTree>
    <p:extLst>
      <p:ext uri="{BB962C8B-B14F-4D97-AF65-F5344CB8AC3E}">
        <p14:creationId xmlns:p14="http://schemas.microsoft.com/office/powerpoint/2010/main" val="152123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032A-B3FD-43D3-97B7-210B2F8D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38896"/>
            <a:ext cx="5314536" cy="7986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                                    Thanks to..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049E2-9B60-4255-B97F-0FB90A11AD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7160" y="1157468"/>
            <a:ext cx="5764192" cy="5405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100" dirty="0"/>
          </a:p>
          <a:p>
            <a:pPr marL="0" indent="0">
              <a:buNone/>
            </a:pPr>
            <a:r>
              <a:rPr lang="en-US" b="1" dirty="0"/>
              <a:t>Scottish Parliament</a:t>
            </a:r>
          </a:p>
          <a:p>
            <a:pPr marL="0" indent="0">
              <a:buNone/>
            </a:pPr>
            <a:r>
              <a:rPr lang="en-US" b="1" dirty="0"/>
              <a:t>Gordon Aikman and Team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Care-MND Platform</a:t>
            </a:r>
          </a:p>
          <a:p>
            <a:pPr marL="0" indent="0">
              <a:buNone/>
            </a:pPr>
            <a:r>
              <a:rPr lang="en-US" dirty="0">
                <a:solidFill>
                  <a:srgbClr val="3399FF"/>
                </a:solidFill>
              </a:rPr>
              <a:t>MND Scotland Librarian</a:t>
            </a:r>
          </a:p>
          <a:p>
            <a:pPr marL="0" indent="0">
              <a:buNone/>
            </a:pPr>
            <a:r>
              <a:rPr lang="en-US" dirty="0"/>
              <a:t>Physio and Speech Therapy Teams</a:t>
            </a:r>
          </a:p>
          <a:p>
            <a:pPr marL="0" indent="0">
              <a:buNone/>
            </a:pPr>
            <a:r>
              <a:rPr lang="en-US" dirty="0"/>
              <a:t>National Clinical Specialist Team</a:t>
            </a:r>
          </a:p>
          <a:p>
            <a:pPr marL="0" indent="0">
              <a:buNone/>
            </a:pPr>
            <a:r>
              <a:rPr lang="en-US" dirty="0"/>
              <a:t>The Euan McDonald Research Centre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>
                <a:solidFill>
                  <a:srgbClr val="0CB414"/>
                </a:solidFill>
              </a:rPr>
              <a:t>And a final thank you to the Scottish Tartan Registry for their permission to replicate some of the many Fraser tartans!</a:t>
            </a:r>
          </a:p>
          <a:p>
            <a:pPr marL="0"/>
            <a:endParaRPr lang="en-US" sz="11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artan image: Fraser of Lovat. Click on this image to see a more detailed version.">
            <a:extLst>
              <a:ext uri="{FF2B5EF4-FFF2-40B4-BE49-F238E27FC236}">
                <a16:creationId xmlns:a16="http://schemas.microsoft.com/office/drawing/2014/main" id="{FCC35A04-1626-4687-A36E-A2010D63E71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312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08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5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1689905"/>
            <a:ext cx="2964171" cy="309373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dianne.fraser@nhs.net</a:t>
            </a:r>
          </a:p>
        </p:txBody>
      </p:sp>
      <p:pic>
        <p:nvPicPr>
          <p:cNvPr id="4" name="Content Placeholder 3" descr="Image result for images of people helpi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60173" y="961812"/>
            <a:ext cx="6945052" cy="493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8FBD-BF66-4EC7-87C6-F252B951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Why Undertake Breath-Stacking?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31E-8033-4DD7-A3F7-1A712700E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01763"/>
            <a:ext cx="10736484" cy="5273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Breath-stacking and assisted breath-stacking are both recommended for our patients when they have respiratory muscle weakness  </a:t>
            </a:r>
          </a:p>
          <a:p>
            <a:pPr marL="0" indent="0">
              <a:buNone/>
            </a:pPr>
            <a:r>
              <a:rPr lang="en-GB" dirty="0"/>
              <a:t>(NICE 2016)</a:t>
            </a:r>
          </a:p>
          <a:p>
            <a:pPr marL="0" indent="0">
              <a:buNone/>
            </a:pPr>
            <a:r>
              <a:rPr lang="en-GB" dirty="0"/>
              <a:t>(British Thoracic Society/Physiotherapy Guidelines) PF &gt;270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 descr="Tartan image: Fraser (1745). Click on this image to see a more detailed version.">
            <a:extLst>
              <a:ext uri="{FF2B5EF4-FFF2-40B4-BE49-F238E27FC236}">
                <a16:creationId xmlns:a16="http://schemas.microsoft.com/office/drawing/2014/main" id="{1C5CE286-0CAE-472E-A268-CEF32F5B1BF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52249" r="-244" b="-111"/>
          <a:stretch/>
        </p:blipFill>
        <p:spPr bwMode="auto">
          <a:xfrm>
            <a:off x="838200" y="4861463"/>
            <a:ext cx="10515599" cy="163141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2B089-7AF3-4220-96C3-6D2F97E51C81}"/>
              </a:ext>
            </a:extLst>
          </p:cNvPr>
          <p:cNvSpPr txBox="1"/>
          <p:nvPr/>
        </p:nvSpPr>
        <p:spPr>
          <a:xfrm>
            <a:off x="1122744" y="5231757"/>
            <a:ext cx="993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These are inexpensive techniques to help keep the lungs elastic, </a:t>
            </a:r>
          </a:p>
          <a:p>
            <a:pPr algn="ctr"/>
            <a:r>
              <a:rPr lang="en-GB" sz="2800" dirty="0"/>
              <a:t>aid expectoration and reduce distress </a:t>
            </a:r>
          </a:p>
        </p:txBody>
      </p:sp>
    </p:spTree>
    <p:extLst>
      <p:ext uri="{BB962C8B-B14F-4D97-AF65-F5344CB8AC3E}">
        <p14:creationId xmlns:p14="http://schemas.microsoft.com/office/powerpoint/2010/main" val="330451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7B0F9B-16CF-445F-B96B-48C8C109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Recent Peak Flow 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snapshot of Half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our 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caseload </a:t>
            </a:r>
            <a:endParaRPr lang="en-GB" sz="40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6BEE905-DBA1-4229-9E3D-D1BDAF61B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2239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78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image of a lung volume recruitment bag">
            <a:extLst>
              <a:ext uri="{FF2B5EF4-FFF2-40B4-BE49-F238E27FC236}">
                <a16:creationId xmlns:a16="http://schemas.microsoft.com/office/drawing/2014/main" id="{B4EDA9C7-C530-4967-93A9-012EE10865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-203"/>
          <a:stretch/>
        </p:blipFill>
        <p:spPr bwMode="auto">
          <a:xfrm rot="16200000">
            <a:off x="3832278" y="-98370"/>
            <a:ext cx="5192216" cy="66758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4C3D0-9904-4771-8864-CB3B02C247C8}"/>
              </a:ext>
            </a:extLst>
          </p:cNvPr>
          <p:cNvSpPr txBox="1"/>
          <p:nvPr/>
        </p:nvSpPr>
        <p:spPr>
          <a:xfrm>
            <a:off x="1828800" y="5845201"/>
            <a:ext cx="56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Lung Volume Recruitment Bag (LVR)</a:t>
            </a:r>
          </a:p>
        </p:txBody>
      </p:sp>
    </p:spTree>
    <p:extLst>
      <p:ext uri="{BB962C8B-B14F-4D97-AF65-F5344CB8AC3E}">
        <p14:creationId xmlns:p14="http://schemas.microsoft.com/office/powerpoint/2010/main" val="375065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4976-D39D-4E2D-9699-36FD58FF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32435"/>
            <a:ext cx="5314536" cy="12269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u="sng" dirty="0">
                <a:latin typeface="+mn-lt"/>
              </a:rPr>
              <a:t>Pilot in 2012-14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E79F7-4A03-433F-979E-BE64427D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840375"/>
            <a:ext cx="5314543" cy="4485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Introduced breath-stacking to </a:t>
            </a:r>
            <a:r>
              <a:rPr lang="en-US" sz="2800" b="1" dirty="0"/>
              <a:t>most</a:t>
            </a:r>
            <a:r>
              <a:rPr lang="en-US" sz="2800" dirty="0"/>
              <a:t> patients with respiratory weakness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Patients, </a:t>
            </a:r>
            <a:r>
              <a:rPr lang="en-US" sz="2800" dirty="0" err="1"/>
              <a:t>Carers</a:t>
            </a:r>
            <a:r>
              <a:rPr lang="en-US" sz="2800" dirty="0"/>
              <a:t>, Community Physiotherapy staff and Speech and Language Therapists keen to be involved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Produced a range of leaflets alongside the local Respiratory Team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Tartan image: Fraser Hunting. Click on this image to see a more detailed version.">
            <a:extLst>
              <a:ext uri="{FF2B5EF4-FFF2-40B4-BE49-F238E27FC236}">
                <a16:creationId xmlns:a16="http://schemas.microsoft.com/office/drawing/2014/main" id="{C32B8C3F-FD63-4E87-9034-F8910D92E8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3010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504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83F56E-1E69-4AE3-B561-902FC15AE837}"/>
              </a:ext>
            </a:extLst>
          </p:cNvPr>
          <p:cNvPicPr/>
          <p:nvPr/>
        </p:nvPicPr>
        <p:blipFill rotWithShape="1">
          <a:blip r:embed="rId3"/>
          <a:srcRect l="14667" t="13233" r="12230"/>
          <a:stretch/>
        </p:blipFill>
        <p:spPr bwMode="auto">
          <a:xfrm>
            <a:off x="1923787" y="643466"/>
            <a:ext cx="8344425" cy="557106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CDE97B-0839-478F-B1A1-A22B72D0A91A}"/>
              </a:ext>
            </a:extLst>
          </p:cNvPr>
          <p:cNvSpPr/>
          <p:nvPr/>
        </p:nvSpPr>
        <p:spPr>
          <a:xfrm rot="21059410">
            <a:off x="173619" y="1910322"/>
            <a:ext cx="11007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 R A F T</a:t>
            </a:r>
          </a:p>
        </p:txBody>
      </p:sp>
    </p:spTree>
    <p:extLst>
      <p:ext uri="{BB962C8B-B14F-4D97-AF65-F5344CB8AC3E}">
        <p14:creationId xmlns:p14="http://schemas.microsoft.com/office/powerpoint/2010/main" val="293141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9378-91F1-4F3A-9C3D-947DA5DD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A89E-BF26-41D2-B481-319BC10A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“ Tell me and I forget, teach me and I may remember, involve me and I learn.”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                                                                             Benjamin Franklin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1. Arrange joint visit with PT, SLT, patient and carer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(also complete a respiratory assessment to raise awareness of potential issues)</a:t>
            </a:r>
          </a:p>
          <a:p>
            <a:pPr marL="0" indent="0">
              <a:buNone/>
            </a:pPr>
            <a:r>
              <a:rPr lang="en-GB" dirty="0"/>
              <a:t>2. Demonstrate technique to all (use all learning styles, </a:t>
            </a:r>
            <a:r>
              <a:rPr lang="en-GB" dirty="0" err="1"/>
              <a:t>eg</a:t>
            </a:r>
            <a:r>
              <a:rPr lang="en-GB" dirty="0"/>
              <a:t> mirroring)</a:t>
            </a:r>
          </a:p>
          <a:p>
            <a:pPr marL="0" indent="0">
              <a:buNone/>
            </a:pPr>
            <a:r>
              <a:rPr lang="en-GB" dirty="0"/>
              <a:t>3. Discuss technique taking everyone s views, answer questions and  problem solve, if necessary </a:t>
            </a:r>
          </a:p>
          <a:p>
            <a:pPr marL="0" indent="0">
              <a:buNone/>
            </a:pPr>
            <a:r>
              <a:rPr lang="en-GB" dirty="0"/>
              <a:t>A brief review of respiratory symptoms and breath stacking technique can now be completed by all </a:t>
            </a:r>
            <a:r>
              <a:rPr lang="en-GB" b="1" dirty="0"/>
              <a:t>3</a:t>
            </a:r>
            <a:r>
              <a:rPr lang="en-GB" dirty="0"/>
              <a:t> professionals visiting patient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PLUS awareness of breath stacking in local area increased, and joint visits increased professional links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Tartan image: Fraser Gathering Dress (1997). Click on this image to see a more detailed version.">
            <a:extLst>
              <a:ext uri="{FF2B5EF4-FFF2-40B4-BE49-F238E27FC236}">
                <a16:creationId xmlns:a16="http://schemas.microsoft.com/office/drawing/2014/main" id="{AB956BFC-68B2-4B82-B8B5-E34772DEF96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" t="66311" b="-155"/>
          <a:stretch/>
        </p:blipFill>
        <p:spPr bwMode="auto">
          <a:xfrm>
            <a:off x="688022" y="365124"/>
            <a:ext cx="10665778" cy="1325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335D9-F126-43DC-9FB2-200D0E71E53A}"/>
              </a:ext>
            </a:extLst>
          </p:cNvPr>
          <p:cNvSpPr txBox="1"/>
          <p:nvPr/>
        </p:nvSpPr>
        <p:spPr>
          <a:xfrm>
            <a:off x="838200" y="681037"/>
            <a:ext cx="1041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CASCADE TRAINING MODEL to embed learning</a:t>
            </a:r>
          </a:p>
        </p:txBody>
      </p:sp>
    </p:spTree>
    <p:extLst>
      <p:ext uri="{BB962C8B-B14F-4D97-AF65-F5344CB8AC3E}">
        <p14:creationId xmlns:p14="http://schemas.microsoft.com/office/powerpoint/2010/main" val="190462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3F71-C2B6-4850-A395-99176D93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C335-BE3A-442C-A809-437BC29BE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1. Completed a talk </a:t>
            </a:r>
            <a:r>
              <a:rPr lang="en-GB" dirty="0"/>
              <a:t>to a large group of hospital and community Therapists in the neighbouring Health Board.</a:t>
            </a:r>
          </a:p>
          <a:p>
            <a:pPr marL="0" indent="0">
              <a:buNone/>
            </a:pPr>
            <a:r>
              <a:rPr lang="en-GB" dirty="0"/>
              <a:t>2. Additional support and training offered in the future</a:t>
            </a:r>
          </a:p>
          <a:p>
            <a:pPr marL="0" indent="0">
              <a:buNone/>
            </a:pPr>
            <a:r>
              <a:rPr lang="en-GB" dirty="0"/>
              <a:t>3. Physiotherapy Team produced a breath stacking champion to disseminate information more widely and carry on training</a:t>
            </a:r>
          </a:p>
          <a:p>
            <a:pPr marL="0" indent="0">
              <a:buNone/>
            </a:pPr>
            <a:r>
              <a:rPr lang="en-GB" u="sng" dirty="0"/>
              <a:t>AIM:</a:t>
            </a:r>
            <a:r>
              <a:rPr lang="en-GB" dirty="0"/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TECHNIQUE IS EMBEDDED INTO THE THERAPUTIC TOOLKIT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I am about to complete a national survey questionnaire which should highlight whether these models have been effective.</a:t>
            </a:r>
          </a:p>
          <a:p>
            <a:endParaRPr lang="en-GB" dirty="0"/>
          </a:p>
        </p:txBody>
      </p:sp>
      <p:pic>
        <p:nvPicPr>
          <p:cNvPr id="4" name="Picture 3" descr="Tartan image: Fraser Gathering Dress (1997). Click on this image to see a more detailed version.">
            <a:extLst>
              <a:ext uri="{FF2B5EF4-FFF2-40B4-BE49-F238E27FC236}">
                <a16:creationId xmlns:a16="http://schemas.microsoft.com/office/drawing/2014/main" id="{1461C625-30D3-4358-9088-6CC114A43F8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" t="66311" b="-155"/>
          <a:stretch/>
        </p:blipFill>
        <p:spPr bwMode="auto">
          <a:xfrm>
            <a:off x="670560" y="365126"/>
            <a:ext cx="10683239" cy="1325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FE9E85-6CDB-40FB-92A7-A81A5670E10C}"/>
              </a:ext>
            </a:extLst>
          </p:cNvPr>
          <p:cNvSpPr txBox="1"/>
          <p:nvPr/>
        </p:nvSpPr>
        <p:spPr>
          <a:xfrm>
            <a:off x="2583810" y="620785"/>
            <a:ext cx="699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CASCADE TRAINING  MODEL 2</a:t>
            </a:r>
          </a:p>
        </p:txBody>
      </p:sp>
    </p:spTree>
    <p:extLst>
      <p:ext uri="{BB962C8B-B14F-4D97-AF65-F5344CB8AC3E}">
        <p14:creationId xmlns:p14="http://schemas.microsoft.com/office/powerpoint/2010/main" val="215678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4C977-C6F8-4821-AB74-8AA1E7A8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932726"/>
            <a:ext cx="7410681" cy="1330913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0070C0"/>
                </a:solidFill>
              </a:rPr>
              <a:t>2019 </a:t>
            </a:r>
            <a:r>
              <a:rPr lang="en-GB" sz="4000" u="sng" dirty="0">
                <a:solidFill>
                  <a:srgbClr val="0070C0"/>
                </a:solidFill>
                <a:latin typeface="+mn-lt"/>
              </a:rPr>
              <a:t>Scoping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0EF1B-77D3-4DC9-85D3-9CCB2BAA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226504"/>
            <a:ext cx="6165715" cy="5190448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GB" sz="5900" dirty="0"/>
          </a:p>
          <a:p>
            <a:pPr marL="0" indent="0">
              <a:buNone/>
            </a:pPr>
            <a:r>
              <a:rPr lang="en-GB" sz="7000" dirty="0"/>
              <a:t>1. Trained in the JBI method, and receiving ongoing support from tutors</a:t>
            </a:r>
          </a:p>
          <a:p>
            <a:pPr marL="0" indent="0">
              <a:buNone/>
            </a:pPr>
            <a:endParaRPr lang="en-GB" sz="7000" dirty="0"/>
          </a:p>
          <a:p>
            <a:pPr marL="0" indent="0">
              <a:buNone/>
            </a:pPr>
            <a:r>
              <a:rPr lang="en-GB" sz="7000" dirty="0"/>
              <a:t>2. Produced a protocol and about to register it soon</a:t>
            </a:r>
          </a:p>
          <a:p>
            <a:pPr marL="0" indent="0">
              <a:buNone/>
            </a:pPr>
            <a:endParaRPr lang="en-GB" sz="7000" dirty="0"/>
          </a:p>
          <a:p>
            <a:pPr marL="0" indent="0">
              <a:buNone/>
            </a:pPr>
            <a:r>
              <a:rPr lang="en-GB" sz="7000" dirty="0"/>
              <a:t>3. Then complete a scoping/mapping exercise to explore all data available on breath stacking</a:t>
            </a:r>
          </a:p>
          <a:p>
            <a:pPr marL="0" indent="0">
              <a:buNone/>
            </a:pPr>
            <a:endParaRPr lang="en-GB" sz="70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 </a:t>
            </a:r>
            <a:endParaRPr lang="en-GB" sz="18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03C71-7D75-4BF8-BEB0-5CDFD0EFD32F}"/>
              </a:ext>
            </a:extLst>
          </p:cNvPr>
          <p:cNvSpPr/>
          <p:nvPr/>
        </p:nvSpPr>
        <p:spPr>
          <a:xfrm>
            <a:off x="6003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239B58-9BD1-49C4-9294-BC557F5C0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5" y="1568742"/>
            <a:ext cx="4750007" cy="9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439</Words>
  <Application>Microsoft Office PowerPoint</Application>
  <PresentationFormat>Widescreen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Office Theme</vt:lpstr>
      <vt:lpstr>Breath Stacking</vt:lpstr>
      <vt:lpstr>Why Undertake Breath-Stacking?</vt:lpstr>
      <vt:lpstr>Recent Peak Flow snapshot of Half our caseload </vt:lpstr>
      <vt:lpstr>PowerPoint Presentation</vt:lpstr>
      <vt:lpstr>Pilot in 2012-14</vt:lpstr>
      <vt:lpstr>PowerPoint Presentation</vt:lpstr>
      <vt:lpstr>PowerPoint Presentation</vt:lpstr>
      <vt:lpstr>PowerPoint Presentation</vt:lpstr>
      <vt:lpstr>2019 Scoping Review</vt:lpstr>
      <vt:lpstr>PowerPoint Presentation</vt:lpstr>
      <vt:lpstr>2019 Breath Stacking Research</vt:lpstr>
      <vt:lpstr>                                    Thanks to..</vt:lpstr>
      <vt:lpstr>dianne.fraser@nhs.net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 Stacking</dc:title>
  <dc:creator>D Fraser</dc:creator>
  <cp:lastModifiedBy>Amanda Bourne</cp:lastModifiedBy>
  <cp:revision>36</cp:revision>
  <dcterms:created xsi:type="dcterms:W3CDTF">2018-11-23T10:50:02Z</dcterms:created>
  <dcterms:modified xsi:type="dcterms:W3CDTF">2018-12-01T09:02:27Z</dcterms:modified>
</cp:coreProperties>
</file>