
<file path=[Content_Types].xml><?xml version="1.0" encoding="utf-8"?>
<Types xmlns="http://schemas.openxmlformats.org/package/2006/content-types">
  <Default Extension="AVI" ContentType="video/x-msvideo"/>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62" r:id="rId4"/>
    <p:sldMasterId id="2147484134" r:id="rId5"/>
  </p:sldMasterIdLst>
  <p:notesMasterIdLst>
    <p:notesMasterId r:id="rId25"/>
  </p:notesMasterIdLst>
  <p:handoutMasterIdLst>
    <p:handoutMasterId r:id="rId26"/>
  </p:handoutMasterIdLst>
  <p:sldIdLst>
    <p:sldId id="256" r:id="rId6"/>
    <p:sldId id="379" r:id="rId7"/>
    <p:sldId id="387" r:id="rId8"/>
    <p:sldId id="374" r:id="rId9"/>
    <p:sldId id="388" r:id="rId10"/>
    <p:sldId id="381" r:id="rId11"/>
    <p:sldId id="385" r:id="rId12"/>
    <p:sldId id="386" r:id="rId13"/>
    <p:sldId id="279" r:id="rId14"/>
    <p:sldId id="257" r:id="rId15"/>
    <p:sldId id="359" r:id="rId16"/>
    <p:sldId id="382" r:id="rId17"/>
    <p:sldId id="384" r:id="rId18"/>
    <p:sldId id="364" r:id="rId19"/>
    <p:sldId id="283" r:id="rId20"/>
    <p:sldId id="375" r:id="rId21"/>
    <p:sldId id="378" r:id="rId22"/>
    <p:sldId id="377" r:id="rId23"/>
    <p:sldId id="380" r:id="rId24"/>
  </p:sldIdLst>
  <p:sldSz cx="9144000" cy="6858000" type="screen4x3"/>
  <p:notesSz cx="6797675" cy="9874250"/>
  <p:defaultTextStyle>
    <a:defPPr>
      <a:defRPr lang="en-GB"/>
    </a:defPPr>
    <a:lvl1pPr algn="l" rtl="0" eaLnBrk="0" fontAlgn="base" hangingPunct="0">
      <a:spcBef>
        <a:spcPct val="0"/>
      </a:spcBef>
      <a:spcAft>
        <a:spcPct val="0"/>
      </a:spcAft>
      <a:defRPr b="1" kern="1200" baseline="-250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b="1" kern="1200" baseline="-250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b="1" kern="1200" baseline="-250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b="1" kern="1200" baseline="-250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b="1" kern="1200" baseline="-250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b="1" kern="1200" baseline="-250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b="1" kern="1200" baseline="-250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b="1" kern="1200" baseline="-250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b="1" kern="1200" baseline="-250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4970"/>
    <a:srgbClr val="B60072"/>
    <a:srgbClr val="99CCFF"/>
    <a:srgbClr val="FF99FF"/>
    <a:srgbClr val="000000"/>
    <a:srgbClr val="EE3124"/>
    <a:srgbClr val="F8971D"/>
    <a:srgbClr val="FFF200"/>
    <a:srgbClr val="0053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03" autoAdjust="0"/>
    <p:restoredTop sz="89146" autoAdjust="0"/>
  </p:normalViewPr>
  <p:slideViewPr>
    <p:cSldViewPr snapToGrid="0">
      <p:cViewPr varScale="1">
        <p:scale>
          <a:sx n="91" d="100"/>
          <a:sy n="91" d="100"/>
        </p:scale>
        <p:origin x="1284" y="96"/>
      </p:cViewPr>
      <p:guideLst>
        <p:guide orient="horz" pos="2160"/>
        <p:guide pos="2880"/>
      </p:guideLst>
    </p:cSldViewPr>
  </p:slid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352E8A2A-64B7-4F28-85BE-0290E8E73325}"/>
              </a:ext>
            </a:extLst>
          </p:cNvPr>
          <p:cNvSpPr>
            <a:spLocks noGrp="1" noChangeArrowheads="1"/>
          </p:cNvSpPr>
          <p:nvPr>
            <p:ph type="hdr" sz="quarter"/>
          </p:nvPr>
        </p:nvSpPr>
        <p:spPr bwMode="auto">
          <a:xfrm>
            <a:off x="0" y="0"/>
            <a:ext cx="294640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baseline="0">
                <a:latin typeface="Arial" charset="0"/>
                <a:ea typeface="+mn-ea"/>
                <a:cs typeface="+mn-cs"/>
              </a:defRPr>
            </a:lvl1pPr>
          </a:lstStyle>
          <a:p>
            <a:pPr>
              <a:defRPr/>
            </a:pPr>
            <a:endParaRPr lang="en-GB"/>
          </a:p>
        </p:txBody>
      </p:sp>
      <p:sp>
        <p:nvSpPr>
          <p:cNvPr id="4099" name="Rectangle 3">
            <a:extLst>
              <a:ext uri="{FF2B5EF4-FFF2-40B4-BE49-F238E27FC236}">
                <a16:creationId xmlns:a16="http://schemas.microsoft.com/office/drawing/2014/main" id="{596A3E70-5D65-4E8D-9D3F-69A19F0695C4}"/>
              </a:ext>
            </a:extLst>
          </p:cNvPr>
          <p:cNvSpPr>
            <a:spLocks noGrp="1" noChangeArrowheads="1"/>
          </p:cNvSpPr>
          <p:nvPr>
            <p:ph type="dt" sz="quarter" idx="1"/>
          </p:nvPr>
        </p:nvSpPr>
        <p:spPr bwMode="auto">
          <a:xfrm>
            <a:off x="3849688" y="0"/>
            <a:ext cx="294640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baseline="0">
                <a:latin typeface="Arial" charset="0"/>
                <a:ea typeface="+mn-ea"/>
                <a:cs typeface="+mn-cs"/>
              </a:defRPr>
            </a:lvl1pPr>
          </a:lstStyle>
          <a:p>
            <a:pPr>
              <a:defRPr/>
            </a:pPr>
            <a:endParaRPr lang="en-GB"/>
          </a:p>
        </p:txBody>
      </p:sp>
      <p:sp>
        <p:nvSpPr>
          <p:cNvPr id="4100" name="Rectangle 4">
            <a:extLst>
              <a:ext uri="{FF2B5EF4-FFF2-40B4-BE49-F238E27FC236}">
                <a16:creationId xmlns:a16="http://schemas.microsoft.com/office/drawing/2014/main" id="{E9E4997F-6040-4B7D-B8AF-4C6E7BCE0988}"/>
              </a:ext>
            </a:extLst>
          </p:cNvPr>
          <p:cNvSpPr>
            <a:spLocks noGrp="1" noChangeArrowheads="1"/>
          </p:cNvSpPr>
          <p:nvPr>
            <p:ph type="ftr" sz="quarter" idx="2"/>
          </p:nvPr>
        </p:nvSpPr>
        <p:spPr bwMode="auto">
          <a:xfrm>
            <a:off x="0" y="9378950"/>
            <a:ext cx="2946400"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baseline="0">
                <a:latin typeface="Arial" charset="0"/>
                <a:ea typeface="+mn-ea"/>
                <a:cs typeface="+mn-cs"/>
              </a:defRPr>
            </a:lvl1pPr>
          </a:lstStyle>
          <a:p>
            <a:pPr>
              <a:defRPr/>
            </a:pPr>
            <a:endParaRPr lang="en-GB"/>
          </a:p>
        </p:txBody>
      </p:sp>
      <p:sp>
        <p:nvSpPr>
          <p:cNvPr id="4101" name="Rectangle 5">
            <a:extLst>
              <a:ext uri="{FF2B5EF4-FFF2-40B4-BE49-F238E27FC236}">
                <a16:creationId xmlns:a16="http://schemas.microsoft.com/office/drawing/2014/main" id="{EACAB93B-E393-4FEA-A678-EF822E2A75EF}"/>
              </a:ext>
            </a:extLst>
          </p:cNvPr>
          <p:cNvSpPr>
            <a:spLocks noGrp="1" noChangeArrowheads="1"/>
          </p:cNvSpPr>
          <p:nvPr>
            <p:ph type="sldNum" sz="quarter" idx="3"/>
          </p:nvPr>
        </p:nvSpPr>
        <p:spPr bwMode="auto">
          <a:xfrm>
            <a:off x="3849688" y="9378950"/>
            <a:ext cx="2946400"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baseline="0" smtClean="0"/>
            </a:lvl1pPr>
          </a:lstStyle>
          <a:p>
            <a:pPr>
              <a:defRPr/>
            </a:pPr>
            <a:fld id="{A050C0A7-5641-469E-BE79-5E8C44451B52}" type="slidenum">
              <a:rPr lang="en-GB" altLang="en-US"/>
              <a:pPr>
                <a:defRPr/>
              </a:pPr>
              <a:t>‹#›</a:t>
            </a:fld>
            <a:endParaRPr lang="en-GB" altLang="en-US"/>
          </a:p>
        </p:txBody>
      </p:sp>
    </p:spTree>
    <p:extLst>
      <p:ext uri="{BB962C8B-B14F-4D97-AF65-F5344CB8AC3E}">
        <p14:creationId xmlns:p14="http://schemas.microsoft.com/office/powerpoint/2010/main" val="33870998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616D3027-BA50-4989-AF93-D1F79FB7444B}"/>
              </a:ext>
            </a:extLst>
          </p:cNvPr>
          <p:cNvSpPr>
            <a:spLocks noGrp="1" noChangeArrowheads="1"/>
          </p:cNvSpPr>
          <p:nvPr>
            <p:ph type="hdr" sz="quarter"/>
          </p:nvPr>
        </p:nvSpPr>
        <p:spPr bwMode="auto">
          <a:xfrm>
            <a:off x="0" y="0"/>
            <a:ext cx="294640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baseline="0">
                <a:latin typeface="Arial" charset="0"/>
                <a:ea typeface="+mn-ea"/>
                <a:cs typeface="+mn-cs"/>
              </a:defRPr>
            </a:lvl1pPr>
          </a:lstStyle>
          <a:p>
            <a:pPr>
              <a:defRPr/>
            </a:pPr>
            <a:endParaRPr lang="en-GB"/>
          </a:p>
        </p:txBody>
      </p:sp>
      <p:sp>
        <p:nvSpPr>
          <p:cNvPr id="16387" name="Rectangle 3">
            <a:extLst>
              <a:ext uri="{FF2B5EF4-FFF2-40B4-BE49-F238E27FC236}">
                <a16:creationId xmlns:a16="http://schemas.microsoft.com/office/drawing/2014/main" id="{4179B799-BF61-4836-AE72-F06E60A92C1B}"/>
              </a:ext>
            </a:extLst>
          </p:cNvPr>
          <p:cNvSpPr>
            <a:spLocks noGrp="1" noChangeArrowheads="1"/>
          </p:cNvSpPr>
          <p:nvPr>
            <p:ph type="dt" idx="1"/>
          </p:nvPr>
        </p:nvSpPr>
        <p:spPr bwMode="auto">
          <a:xfrm>
            <a:off x="3849688" y="0"/>
            <a:ext cx="294640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baseline="0">
                <a:latin typeface="Arial" charset="0"/>
                <a:ea typeface="+mn-ea"/>
                <a:cs typeface="+mn-cs"/>
              </a:defRPr>
            </a:lvl1pPr>
          </a:lstStyle>
          <a:p>
            <a:pPr>
              <a:defRPr/>
            </a:pPr>
            <a:endParaRPr lang="en-GB"/>
          </a:p>
        </p:txBody>
      </p:sp>
      <p:sp>
        <p:nvSpPr>
          <p:cNvPr id="5124" name="Rectangle 4">
            <a:extLst>
              <a:ext uri="{FF2B5EF4-FFF2-40B4-BE49-F238E27FC236}">
                <a16:creationId xmlns:a16="http://schemas.microsoft.com/office/drawing/2014/main" id="{B3772560-2AD7-4BD0-81F1-D3E6B34C2219}"/>
              </a:ext>
            </a:extLst>
          </p:cNvPr>
          <p:cNvSpPr>
            <a:spLocks noGrp="1" noRot="1" noChangeAspect="1" noChangeArrowheads="1" noTextEdit="1"/>
          </p:cNvSpPr>
          <p:nvPr>
            <p:ph type="sldImg" idx="2"/>
          </p:nvPr>
        </p:nvSpPr>
        <p:spPr bwMode="auto">
          <a:xfrm>
            <a:off x="931863" y="741363"/>
            <a:ext cx="4935537" cy="3702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9" name="Rectangle 5">
            <a:extLst>
              <a:ext uri="{FF2B5EF4-FFF2-40B4-BE49-F238E27FC236}">
                <a16:creationId xmlns:a16="http://schemas.microsoft.com/office/drawing/2014/main" id="{D0C08B8F-D7C1-4B86-A477-239440B215A2}"/>
              </a:ext>
            </a:extLst>
          </p:cNvPr>
          <p:cNvSpPr>
            <a:spLocks noGrp="1" noChangeArrowheads="1"/>
          </p:cNvSpPr>
          <p:nvPr>
            <p:ph type="body" sz="quarter" idx="3"/>
          </p:nvPr>
        </p:nvSpPr>
        <p:spPr bwMode="auto">
          <a:xfrm>
            <a:off x="679450" y="4691063"/>
            <a:ext cx="5438775" cy="44434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16390" name="Rectangle 6">
            <a:extLst>
              <a:ext uri="{FF2B5EF4-FFF2-40B4-BE49-F238E27FC236}">
                <a16:creationId xmlns:a16="http://schemas.microsoft.com/office/drawing/2014/main" id="{79189B45-89AB-4B63-B8BC-7963D5A22030}"/>
              </a:ext>
            </a:extLst>
          </p:cNvPr>
          <p:cNvSpPr>
            <a:spLocks noGrp="1" noChangeArrowheads="1"/>
          </p:cNvSpPr>
          <p:nvPr>
            <p:ph type="ftr" sz="quarter" idx="4"/>
          </p:nvPr>
        </p:nvSpPr>
        <p:spPr bwMode="auto">
          <a:xfrm>
            <a:off x="0" y="9378950"/>
            <a:ext cx="2946400"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baseline="0">
                <a:latin typeface="Arial" charset="0"/>
                <a:ea typeface="+mn-ea"/>
                <a:cs typeface="+mn-cs"/>
              </a:defRPr>
            </a:lvl1pPr>
          </a:lstStyle>
          <a:p>
            <a:pPr>
              <a:defRPr/>
            </a:pPr>
            <a:endParaRPr lang="en-GB"/>
          </a:p>
        </p:txBody>
      </p:sp>
      <p:sp>
        <p:nvSpPr>
          <p:cNvPr id="16391" name="Rectangle 7">
            <a:extLst>
              <a:ext uri="{FF2B5EF4-FFF2-40B4-BE49-F238E27FC236}">
                <a16:creationId xmlns:a16="http://schemas.microsoft.com/office/drawing/2014/main" id="{C5215D3B-3D90-41EF-9E93-0101A40CAE4F}"/>
              </a:ext>
            </a:extLst>
          </p:cNvPr>
          <p:cNvSpPr>
            <a:spLocks noGrp="1" noChangeArrowheads="1"/>
          </p:cNvSpPr>
          <p:nvPr>
            <p:ph type="sldNum" sz="quarter" idx="5"/>
          </p:nvPr>
        </p:nvSpPr>
        <p:spPr bwMode="auto">
          <a:xfrm>
            <a:off x="3849688" y="9378950"/>
            <a:ext cx="2946400"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baseline="0" smtClean="0"/>
            </a:lvl1pPr>
          </a:lstStyle>
          <a:p>
            <a:pPr>
              <a:defRPr/>
            </a:pPr>
            <a:fld id="{1EE29128-AD12-4AE3-9503-4E81D18DC4AF}" type="slidenum">
              <a:rPr lang="en-GB" altLang="en-US"/>
              <a:pPr>
                <a:defRPr/>
              </a:pPr>
              <a:t>‹#›</a:t>
            </a:fld>
            <a:endParaRPr lang="en-GB" altLang="en-US"/>
          </a:p>
        </p:txBody>
      </p:sp>
    </p:spTree>
    <p:extLst>
      <p:ext uri="{BB962C8B-B14F-4D97-AF65-F5344CB8AC3E}">
        <p14:creationId xmlns:p14="http://schemas.microsoft.com/office/powerpoint/2010/main" val="327957967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‘Inability to close the glottis and vocal cords results in complete loss of the ability to cough and swallow. Diﬃculty swallowing liquids may result in pooling of saliva and mucus in the pharynx, especially in the </a:t>
            </a:r>
            <a:r>
              <a:rPr lang="en-GB" dirty="0" err="1"/>
              <a:t>valleculae</a:t>
            </a:r>
            <a:r>
              <a:rPr lang="en-GB" dirty="0"/>
              <a:t> and the pyriform sinuses. This results in the perception of excessive pharyngeal secretions, similar to post-nasal drip’ (</a:t>
            </a:r>
            <a:r>
              <a:rPr lang="en-GB" dirty="0" err="1"/>
              <a:t>Chatwin</a:t>
            </a:r>
            <a:r>
              <a:rPr lang="en-GB" dirty="0"/>
              <a:t> et al., 2018)</a:t>
            </a:r>
          </a:p>
          <a:p>
            <a:endParaRPr lang="en-GB" dirty="0"/>
          </a:p>
          <a:p>
            <a:r>
              <a:rPr lang="en-GB" dirty="0"/>
              <a:t>Also – bulbar/glottic impairment can prevent certain techniques from working: Anderson (2018) observed laryngeal collapse during insuﬄation in all subjects with bulbar symptoms. The implication for clinicians is that bulbar ALS patients are unlikely to beneﬁt from high pressures as they have predisposition to upper airway collapse</a:t>
            </a:r>
            <a:endParaRPr lang="en-US" dirty="0"/>
          </a:p>
        </p:txBody>
      </p:sp>
      <p:sp>
        <p:nvSpPr>
          <p:cNvPr id="4" name="Slide Number Placeholder 3"/>
          <p:cNvSpPr>
            <a:spLocks noGrp="1"/>
          </p:cNvSpPr>
          <p:nvPr>
            <p:ph type="sldNum" sz="quarter" idx="5"/>
          </p:nvPr>
        </p:nvSpPr>
        <p:spPr/>
        <p:txBody>
          <a:bodyPr/>
          <a:lstStyle/>
          <a:p>
            <a:pPr>
              <a:defRPr/>
            </a:pPr>
            <a:fld id="{1EE29128-AD12-4AE3-9503-4E81D18DC4AF}" type="slidenum">
              <a:rPr lang="en-GB" altLang="en-US" smtClean="0"/>
              <a:pPr>
                <a:defRPr/>
              </a:pPr>
              <a:t>4</a:t>
            </a:fld>
            <a:endParaRPr lang="en-GB" altLang="en-US"/>
          </a:p>
        </p:txBody>
      </p:sp>
    </p:spTree>
    <p:extLst>
      <p:ext uri="{BB962C8B-B14F-4D97-AF65-F5344CB8AC3E}">
        <p14:creationId xmlns:p14="http://schemas.microsoft.com/office/powerpoint/2010/main" val="64726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GB" dirty="0"/>
              <a:t>Help identify cause of cough weakness (bulbar involvement)</a:t>
            </a:r>
          </a:p>
          <a:p>
            <a:r>
              <a:rPr lang="en-GB" dirty="0"/>
              <a:t>Identify nature and cause of secretions (reflux, saliva)</a:t>
            </a:r>
          </a:p>
          <a:p>
            <a:r>
              <a:rPr lang="en-GB" dirty="0"/>
              <a:t>Contribution of dysphagia to cough and chest symptoms</a:t>
            </a:r>
          </a:p>
          <a:p>
            <a:r>
              <a:rPr lang="en-GB" dirty="0"/>
              <a:t>Identify cause of stridor and airway </a:t>
            </a:r>
            <a:r>
              <a:rPr lang="en-GB" dirty="0" err="1"/>
              <a:t>turbulance</a:t>
            </a:r>
            <a:r>
              <a:rPr lang="en-GB" dirty="0"/>
              <a:t> under pressures</a:t>
            </a:r>
          </a:p>
          <a:p>
            <a:r>
              <a:rPr lang="en-GB" dirty="0"/>
              <a:t>MI-E pressures to minimise bulbar collapse</a:t>
            </a:r>
          </a:p>
          <a:p>
            <a:endParaRPr lang="en-US" dirty="0"/>
          </a:p>
        </p:txBody>
      </p:sp>
      <p:sp>
        <p:nvSpPr>
          <p:cNvPr id="4" name="Slide Number Placeholder 3"/>
          <p:cNvSpPr>
            <a:spLocks noGrp="1"/>
          </p:cNvSpPr>
          <p:nvPr>
            <p:ph type="sldNum" sz="quarter" idx="5"/>
          </p:nvPr>
        </p:nvSpPr>
        <p:spPr/>
        <p:txBody>
          <a:bodyPr/>
          <a:lstStyle/>
          <a:p>
            <a:pPr>
              <a:defRPr/>
            </a:pPr>
            <a:fld id="{1EE29128-AD12-4AE3-9503-4E81D18DC4AF}" type="slidenum">
              <a:rPr lang="en-GB" altLang="en-US" smtClean="0"/>
              <a:pPr>
                <a:defRPr/>
              </a:pPr>
              <a:t>14</a:t>
            </a:fld>
            <a:endParaRPr lang="en-GB" altLang="en-US"/>
          </a:p>
        </p:txBody>
      </p:sp>
    </p:spTree>
    <p:extLst>
      <p:ext uri="{BB962C8B-B14F-4D97-AF65-F5344CB8AC3E}">
        <p14:creationId xmlns:p14="http://schemas.microsoft.com/office/powerpoint/2010/main" val="469739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15E18B23-2A8F-4EFB-A707-6356F84050BE}"/>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23CA6FFF-38D3-4C96-B256-20D95C6CCB3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latin typeface="Arial" panose="020B0604020202020204" pitchFamily="34" charset="0"/>
                <a:ea typeface="ＭＳ Ｐゴシック" panose="020B0600070205080204" pitchFamily="34" charset="-128"/>
              </a:rPr>
              <a:t>Range is higher in successful</a:t>
            </a:r>
            <a:r>
              <a:rPr lang="en-GB" altLang="en-US" baseline="0" dirty="0">
                <a:latin typeface="Arial" panose="020B0604020202020204" pitchFamily="34" charset="0"/>
                <a:ea typeface="ＭＳ Ｐゴシック" panose="020B0600070205080204" pitchFamily="34" charset="-128"/>
              </a:rPr>
              <a:t> group </a:t>
            </a:r>
            <a:endParaRPr lang="en-GB" altLang="en-US" dirty="0">
              <a:latin typeface="Arial" panose="020B0604020202020204" pitchFamily="34" charset="0"/>
              <a:ea typeface="ＭＳ Ｐゴシック" panose="020B0600070205080204" pitchFamily="34" charset="-128"/>
            </a:endParaRPr>
          </a:p>
          <a:p>
            <a:r>
              <a:rPr lang="en-GB" altLang="en-US" dirty="0">
                <a:latin typeface="Arial" panose="020B0604020202020204" pitchFamily="34" charset="0"/>
                <a:ea typeface="ＭＳ Ｐゴシック" panose="020B0600070205080204" pitchFamily="34" charset="-128"/>
              </a:rPr>
              <a:t>Line is median</a:t>
            </a:r>
            <a:r>
              <a:rPr lang="en-GB" altLang="en-US" baseline="0" dirty="0">
                <a:latin typeface="Arial" panose="020B0604020202020204" pitchFamily="34" charset="0"/>
                <a:ea typeface="ＭＳ Ｐゴシック" panose="020B0600070205080204" pitchFamily="34" charset="-128"/>
              </a:rPr>
              <a:t> </a:t>
            </a:r>
            <a:endParaRPr lang="en-GB" altLang="en-US" dirty="0">
              <a:latin typeface="Arial" panose="020B0604020202020204" pitchFamily="34" charset="0"/>
              <a:ea typeface="ＭＳ Ｐゴシック" panose="020B0600070205080204" pitchFamily="34" charset="-128"/>
            </a:endParaRPr>
          </a:p>
          <a:p>
            <a:r>
              <a:rPr lang="en-GB" altLang="en-US" dirty="0">
                <a:latin typeface="Arial" panose="020B0604020202020204" pitchFamily="34" charset="0"/>
                <a:ea typeface="ＭＳ Ｐゴシック" panose="020B0600070205080204" pitchFamily="34" charset="-128"/>
              </a:rPr>
              <a:t>Successful</a:t>
            </a:r>
            <a:r>
              <a:rPr lang="en-GB" altLang="en-US" baseline="0" dirty="0">
                <a:latin typeface="Arial" panose="020B0604020202020204" pitchFamily="34" charset="0"/>
                <a:ea typeface="ＭＳ Ｐゴシック" panose="020B0600070205080204" pitchFamily="34" charset="-128"/>
              </a:rPr>
              <a:t> higher values and range of 170</a:t>
            </a:r>
          </a:p>
          <a:p>
            <a:r>
              <a:rPr lang="en-GB" altLang="en-US" baseline="0" dirty="0">
                <a:latin typeface="Arial" panose="020B0604020202020204" pitchFamily="34" charset="0"/>
                <a:ea typeface="ＭＳ Ｐゴシック" panose="020B0600070205080204" pitchFamily="34" charset="-128"/>
              </a:rPr>
              <a:t>Unsuccessful is generally lower values with a slightly wider range 180</a:t>
            </a:r>
          </a:p>
          <a:p>
            <a:r>
              <a:rPr lang="en-GB" altLang="en-US" baseline="0" dirty="0">
                <a:latin typeface="Arial" panose="020B0604020202020204" pitchFamily="34" charset="0"/>
                <a:ea typeface="ＭＳ Ｐゴシック" panose="020B0600070205080204" pitchFamily="34" charset="-128"/>
              </a:rPr>
              <a:t>No significant difference between the groups using </a:t>
            </a:r>
            <a:r>
              <a:rPr lang="en-GB" altLang="en-US" baseline="0" dirty="0" err="1">
                <a:latin typeface="Arial" panose="020B0604020202020204" pitchFamily="34" charset="0"/>
                <a:ea typeface="ＭＳ Ｐゴシック" panose="020B0600070205080204" pitchFamily="34" charset="-128"/>
              </a:rPr>
              <a:t>mann</a:t>
            </a:r>
            <a:r>
              <a:rPr lang="en-GB" altLang="en-US" baseline="0" dirty="0">
                <a:latin typeface="Arial" panose="020B0604020202020204" pitchFamily="34" charset="0"/>
                <a:ea typeface="ＭＳ Ｐゴシック" panose="020B0600070205080204" pitchFamily="34" charset="-128"/>
              </a:rPr>
              <a:t> </a:t>
            </a:r>
            <a:r>
              <a:rPr lang="en-GB" altLang="en-US" baseline="0" dirty="0" err="1">
                <a:latin typeface="Arial" panose="020B0604020202020204" pitchFamily="34" charset="0"/>
                <a:ea typeface="ＭＳ Ｐゴシック" panose="020B0600070205080204" pitchFamily="34" charset="-128"/>
              </a:rPr>
              <a:t>whitney</a:t>
            </a:r>
            <a:r>
              <a:rPr lang="en-GB" altLang="en-US" baseline="0" dirty="0">
                <a:latin typeface="Arial" panose="020B0604020202020204" pitchFamily="34" charset="0"/>
                <a:ea typeface="ＭＳ Ｐゴシック" panose="020B0600070205080204" pitchFamily="34" charset="-128"/>
              </a:rPr>
              <a:t> test </a:t>
            </a:r>
          </a:p>
          <a:p>
            <a:endParaRPr lang="en-GB" altLang="en-US" dirty="0">
              <a:latin typeface="Arial" panose="020B0604020202020204" pitchFamily="34" charset="0"/>
              <a:ea typeface="ＭＳ Ｐゴシック" panose="020B0600070205080204" pitchFamily="34" charset="-128"/>
            </a:endParaRPr>
          </a:p>
        </p:txBody>
      </p:sp>
      <p:sp>
        <p:nvSpPr>
          <p:cNvPr id="16388" name="Slide Number Placeholder 3">
            <a:extLst>
              <a:ext uri="{FF2B5EF4-FFF2-40B4-BE49-F238E27FC236}">
                <a16:creationId xmlns:a16="http://schemas.microsoft.com/office/drawing/2014/main" id="{2593F1C2-A5D4-4959-A281-5C3797C216B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1CF9BAA-F086-4834-BCDF-A506B5C2EED9}" type="slidenum">
              <a:rPr lang="en-GB" altLang="en-US"/>
              <a:pPr>
                <a:spcBef>
                  <a:spcPct val="0"/>
                </a:spcBef>
              </a:pPr>
              <a:t>15</a:t>
            </a:fld>
            <a:endParaRPr lang="en-GB"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a:defRPr/>
            </a:pPr>
            <a:fld id="{1EE29128-AD12-4AE3-9503-4E81D18DC4AF}" type="slidenum">
              <a:rPr lang="en-GB" altLang="en-US" smtClean="0"/>
              <a:pPr>
                <a:defRPr/>
              </a:pPr>
              <a:t>16</a:t>
            </a:fld>
            <a:endParaRPr lang="en-GB" altLang="en-US"/>
          </a:p>
        </p:txBody>
      </p:sp>
    </p:spTree>
    <p:extLst>
      <p:ext uri="{BB962C8B-B14F-4D97-AF65-F5344CB8AC3E}">
        <p14:creationId xmlns:p14="http://schemas.microsoft.com/office/powerpoint/2010/main" val="3823600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a:defRPr/>
            </a:pPr>
            <a:fld id="{1EE29128-AD12-4AE3-9503-4E81D18DC4AF}" type="slidenum">
              <a:rPr lang="en-GB" altLang="en-US" smtClean="0"/>
              <a:pPr>
                <a:defRPr/>
              </a:pPr>
              <a:t>17</a:t>
            </a:fld>
            <a:endParaRPr lang="en-GB" altLang="en-US"/>
          </a:p>
        </p:txBody>
      </p:sp>
    </p:spTree>
    <p:extLst>
      <p:ext uri="{BB962C8B-B14F-4D97-AF65-F5344CB8AC3E}">
        <p14:creationId xmlns:p14="http://schemas.microsoft.com/office/powerpoint/2010/main" val="3823600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a:defRPr/>
            </a:pPr>
            <a:fld id="{1EE29128-AD12-4AE3-9503-4E81D18DC4AF}" type="slidenum">
              <a:rPr lang="en-GB" altLang="en-US" smtClean="0"/>
              <a:pPr>
                <a:defRPr/>
              </a:pPr>
              <a:t>18</a:t>
            </a:fld>
            <a:endParaRPr lang="en-GB" altLang="en-US"/>
          </a:p>
        </p:txBody>
      </p:sp>
    </p:spTree>
    <p:extLst>
      <p:ext uri="{BB962C8B-B14F-4D97-AF65-F5344CB8AC3E}">
        <p14:creationId xmlns:p14="http://schemas.microsoft.com/office/powerpoint/2010/main" val="3823600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If bulbar impairment is not fully considered in assessment of cough, management may be poorly tailored, leading to patient discomfort and suboptimal clinical outcomes. </a:t>
            </a:r>
          </a:p>
          <a:p>
            <a:endParaRPr lang="en-US" dirty="0"/>
          </a:p>
        </p:txBody>
      </p:sp>
      <p:sp>
        <p:nvSpPr>
          <p:cNvPr id="4" name="Slide Number Placeholder 3"/>
          <p:cNvSpPr>
            <a:spLocks noGrp="1"/>
          </p:cNvSpPr>
          <p:nvPr>
            <p:ph type="sldNum" sz="quarter" idx="5"/>
          </p:nvPr>
        </p:nvSpPr>
        <p:spPr/>
        <p:txBody>
          <a:bodyPr/>
          <a:lstStyle/>
          <a:p>
            <a:pPr>
              <a:defRPr/>
            </a:pPr>
            <a:fld id="{1EE29128-AD12-4AE3-9503-4E81D18DC4AF}" type="slidenum">
              <a:rPr lang="en-GB" altLang="en-US" smtClean="0"/>
              <a:pPr>
                <a:defRPr/>
              </a:pPr>
              <a:t>5</a:t>
            </a:fld>
            <a:endParaRPr lang="en-GB" altLang="en-US"/>
          </a:p>
        </p:txBody>
      </p:sp>
    </p:spTree>
    <p:extLst>
      <p:ext uri="{BB962C8B-B14F-4D97-AF65-F5344CB8AC3E}">
        <p14:creationId xmlns:p14="http://schemas.microsoft.com/office/powerpoint/2010/main" val="2794312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“MI-E is the treatment of choice for the weaker group of patients with NMD” (</a:t>
            </a:r>
            <a:r>
              <a:rPr lang="en-GB" dirty="0" err="1"/>
              <a:t>Chatwin</a:t>
            </a:r>
            <a:r>
              <a:rPr lang="en-GB" dirty="0"/>
              <a:t> et al., 2018)</a:t>
            </a:r>
            <a:endParaRPr lang="en-US" dirty="0"/>
          </a:p>
        </p:txBody>
      </p:sp>
      <p:sp>
        <p:nvSpPr>
          <p:cNvPr id="4" name="Slide Number Placeholder 3"/>
          <p:cNvSpPr>
            <a:spLocks noGrp="1"/>
          </p:cNvSpPr>
          <p:nvPr>
            <p:ph type="sldNum" sz="quarter" idx="5"/>
          </p:nvPr>
        </p:nvSpPr>
        <p:spPr/>
        <p:txBody>
          <a:bodyPr/>
          <a:lstStyle/>
          <a:p>
            <a:pPr>
              <a:defRPr/>
            </a:pPr>
            <a:fld id="{1EE29128-AD12-4AE3-9503-4E81D18DC4AF}" type="slidenum">
              <a:rPr lang="en-GB" altLang="en-US" smtClean="0"/>
              <a:pPr>
                <a:defRPr/>
              </a:pPr>
              <a:t>6</a:t>
            </a:fld>
            <a:endParaRPr lang="en-GB" altLang="en-US"/>
          </a:p>
        </p:txBody>
      </p:sp>
    </p:spTree>
    <p:extLst>
      <p:ext uri="{BB962C8B-B14F-4D97-AF65-F5344CB8AC3E}">
        <p14:creationId xmlns:p14="http://schemas.microsoft.com/office/powerpoint/2010/main" val="3960348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Lack of recognition of issues specific to MND (</a:t>
            </a:r>
            <a:r>
              <a:rPr lang="en-GB" dirty="0" err="1"/>
              <a:t>resp</a:t>
            </a:r>
            <a:r>
              <a:rPr lang="en-GB" dirty="0"/>
              <a:t> physio not versed</a:t>
            </a:r>
            <a:r>
              <a:rPr lang="en-GB" baseline="0" dirty="0"/>
              <a:t> </a:t>
            </a:r>
            <a:r>
              <a:rPr lang="en-GB" dirty="0"/>
              <a:t>in NMD</a:t>
            </a:r>
            <a:r>
              <a:rPr lang="en-GB" baseline="0" dirty="0"/>
              <a:t> and bulbar dysfunction</a:t>
            </a:r>
            <a:r>
              <a:rPr lang="en-GB" dirty="0"/>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228600" marR="0" lvl="0" indent="-228600" algn="l" defTabSz="914400" rtl="0" eaLnBrk="0" fontAlgn="base" latinLnBrk="0" hangingPunct="0">
              <a:lnSpc>
                <a:spcPct val="100000"/>
              </a:lnSpc>
              <a:spcBef>
                <a:spcPct val="30000"/>
              </a:spcBef>
              <a:spcAft>
                <a:spcPct val="0"/>
              </a:spcAft>
              <a:buClrTx/>
              <a:buSzTx/>
              <a:buFontTx/>
              <a:buAutoNum type="arabicParenR"/>
              <a:tabLst/>
              <a:defRPr/>
            </a:pPr>
            <a:r>
              <a:rPr lang="en-GB" dirty="0"/>
              <a:t>Aetiology of the weak cough (THE PHYSIOLOGY bulbar vs respiratory vs both)</a:t>
            </a:r>
          </a:p>
          <a:p>
            <a:pPr marL="228600" marR="0" lvl="0" indent="-228600" algn="l" defTabSz="914400" rtl="0" eaLnBrk="0" fontAlgn="base" latinLnBrk="0" hangingPunct="0">
              <a:lnSpc>
                <a:spcPct val="100000"/>
              </a:lnSpc>
              <a:spcBef>
                <a:spcPct val="30000"/>
              </a:spcBef>
              <a:spcAft>
                <a:spcPct val="0"/>
              </a:spcAft>
              <a:buClrTx/>
              <a:buSzTx/>
              <a:buFontTx/>
              <a:buAutoNum type="arabicParenR"/>
              <a:tabLst/>
              <a:defRPr/>
            </a:pPr>
            <a:r>
              <a:rPr lang="en-GB" dirty="0"/>
              <a:t>Aetiology of secretion issues (SIGNS</a:t>
            </a:r>
            <a:r>
              <a:rPr lang="en-GB" baseline="0" dirty="0"/>
              <a:t> AND SYMPTOMS </a:t>
            </a:r>
            <a:r>
              <a:rPr lang="en-GB" dirty="0"/>
              <a:t>dysphagia, unmanaged saliva, weak cough)</a:t>
            </a:r>
          </a:p>
          <a:p>
            <a:pPr marL="228600" marR="0" lvl="0" indent="-228600" algn="l" defTabSz="914400" rtl="0" eaLnBrk="0" fontAlgn="base" latinLnBrk="0" hangingPunct="0">
              <a:lnSpc>
                <a:spcPct val="100000"/>
              </a:lnSpc>
              <a:spcBef>
                <a:spcPct val="30000"/>
              </a:spcBef>
              <a:spcAft>
                <a:spcPct val="0"/>
              </a:spcAft>
              <a:buClrTx/>
              <a:buSzTx/>
              <a:buFontTx/>
              <a:buAutoNum type="arabicParenR"/>
              <a:tabLst/>
              <a:defRPr/>
            </a:pPr>
            <a:endParaRPr lang="en-GB" dirty="0"/>
          </a:p>
          <a:p>
            <a:endParaRPr lang="en-US" dirty="0"/>
          </a:p>
        </p:txBody>
      </p:sp>
      <p:sp>
        <p:nvSpPr>
          <p:cNvPr id="4" name="Slide Number Placeholder 3"/>
          <p:cNvSpPr>
            <a:spLocks noGrp="1"/>
          </p:cNvSpPr>
          <p:nvPr>
            <p:ph type="sldNum" sz="quarter" idx="5"/>
          </p:nvPr>
        </p:nvSpPr>
        <p:spPr/>
        <p:txBody>
          <a:bodyPr/>
          <a:lstStyle/>
          <a:p>
            <a:pPr>
              <a:defRPr/>
            </a:pPr>
            <a:fld id="{1EE29128-AD12-4AE3-9503-4E81D18DC4AF}" type="slidenum">
              <a:rPr lang="en-GB" altLang="en-US" smtClean="0"/>
              <a:pPr>
                <a:defRPr/>
              </a:pPr>
              <a:t>8</a:t>
            </a:fld>
            <a:endParaRPr lang="en-GB" altLang="en-US"/>
          </a:p>
        </p:txBody>
      </p:sp>
    </p:spTree>
    <p:extLst>
      <p:ext uri="{BB962C8B-B14F-4D97-AF65-F5344CB8AC3E}">
        <p14:creationId xmlns:p14="http://schemas.microsoft.com/office/powerpoint/2010/main" val="1533679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20634F52-965C-4C14-A00A-1015951B9B8B}"/>
              </a:ext>
            </a:extLst>
          </p:cNvPr>
          <p:cNvSpPr>
            <a:spLocks noGrp="1" noRot="1" noChangeAspect="1" noChangeArrowheads="1" noTextEdit="1"/>
          </p:cNvSpPr>
          <p:nvPr>
            <p:ph type="sldImg"/>
          </p:nvPr>
        </p:nvSpPr>
        <p:spPr>
          <a:ln/>
        </p:spPr>
      </p:sp>
      <p:sp>
        <p:nvSpPr>
          <p:cNvPr id="10243" name="Notes Placeholder 2">
            <a:extLst>
              <a:ext uri="{FF2B5EF4-FFF2-40B4-BE49-F238E27FC236}">
                <a16:creationId xmlns:a16="http://schemas.microsoft.com/office/drawing/2014/main" id="{7893E2C7-AEA5-47A7-B30F-7545BAF771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Arial" panose="020B0604020202020204" pitchFamily="34" charset="0"/>
              <a:ea typeface="ＭＳ Ｐゴシック" panose="020B0600070205080204" pitchFamily="34" charset="-128"/>
            </a:endParaRPr>
          </a:p>
        </p:txBody>
      </p:sp>
      <p:sp>
        <p:nvSpPr>
          <p:cNvPr id="10244" name="Slide Number Placeholder 3">
            <a:extLst>
              <a:ext uri="{FF2B5EF4-FFF2-40B4-BE49-F238E27FC236}">
                <a16:creationId xmlns:a16="http://schemas.microsoft.com/office/drawing/2014/main" id="{4FB29C68-56FD-430F-B8EB-5BA1E35260F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1C27991-FDD7-42E7-85A4-E5EE01E38351}" type="slidenum">
              <a:rPr lang="en-GB" altLang="en-US"/>
              <a:pPr>
                <a:spcBef>
                  <a:spcPct val="0"/>
                </a:spcBef>
              </a:pPr>
              <a:t>9</a:t>
            </a:fld>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altLang="en-US" dirty="0">
                <a:latin typeface="Arial" panose="020B0604020202020204" pitchFamily="34" charset="0"/>
                <a:ea typeface="ＭＳ Ｐゴシック" panose="020B0600070205080204" pitchFamily="34" charset="-128"/>
              </a:rPr>
              <a:t>Explain difference in numbers n=16 Dec to March which is in abstract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t>Compared</a:t>
            </a:r>
            <a:r>
              <a:rPr lang="en-US" altLang="en-US" baseline="0" dirty="0"/>
              <a:t> with Charlotte - m</a:t>
            </a:r>
            <a:r>
              <a:rPr lang="en-US" altLang="en-US" dirty="0"/>
              <a:t>y data includes those successfully set-up on cough augmentation too…</a:t>
            </a:r>
          </a:p>
          <a:p>
            <a:endParaRPr lang="en-GB" dirty="0"/>
          </a:p>
        </p:txBody>
      </p:sp>
      <p:sp>
        <p:nvSpPr>
          <p:cNvPr id="4" name="Slide Number Placeholder 3"/>
          <p:cNvSpPr>
            <a:spLocks noGrp="1"/>
          </p:cNvSpPr>
          <p:nvPr>
            <p:ph type="sldNum" sz="quarter" idx="10"/>
          </p:nvPr>
        </p:nvSpPr>
        <p:spPr/>
        <p:txBody>
          <a:bodyPr/>
          <a:lstStyle/>
          <a:p>
            <a:pPr>
              <a:defRPr/>
            </a:pPr>
            <a:fld id="{1EE29128-AD12-4AE3-9503-4E81D18DC4AF}" type="slidenum">
              <a:rPr lang="en-GB" altLang="en-US" smtClean="0"/>
              <a:pPr>
                <a:defRPr/>
              </a:pPr>
              <a:t>10</a:t>
            </a:fld>
            <a:endParaRPr lang="en-GB" altLang="en-US"/>
          </a:p>
        </p:txBody>
      </p:sp>
    </p:spTree>
    <p:extLst>
      <p:ext uri="{BB962C8B-B14F-4D97-AF65-F5344CB8AC3E}">
        <p14:creationId xmlns:p14="http://schemas.microsoft.com/office/powerpoint/2010/main" val="2044547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p>
        </p:txBody>
      </p:sp>
      <p:sp>
        <p:nvSpPr>
          <p:cNvPr id="4" name="Slide Number Placeholder 3"/>
          <p:cNvSpPr>
            <a:spLocks noGrp="1"/>
          </p:cNvSpPr>
          <p:nvPr>
            <p:ph type="sldNum" sz="quarter" idx="10"/>
          </p:nvPr>
        </p:nvSpPr>
        <p:spPr/>
        <p:txBody>
          <a:bodyPr/>
          <a:lstStyle/>
          <a:p>
            <a:pPr>
              <a:defRPr/>
            </a:pPr>
            <a:fld id="{1EE29128-AD12-4AE3-9503-4E81D18DC4AF}" type="slidenum">
              <a:rPr lang="en-GB" altLang="en-US" smtClean="0"/>
              <a:pPr>
                <a:defRPr/>
              </a:pPr>
              <a:t>11</a:t>
            </a:fld>
            <a:endParaRPr lang="en-GB" altLang="en-US"/>
          </a:p>
        </p:txBody>
      </p:sp>
    </p:spTree>
    <p:extLst>
      <p:ext uri="{BB962C8B-B14F-4D97-AF65-F5344CB8AC3E}">
        <p14:creationId xmlns:p14="http://schemas.microsoft.com/office/powerpoint/2010/main" val="2922281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EE29128-AD12-4AE3-9503-4E81D18DC4AF}" type="slidenum">
              <a:rPr lang="en-GB" altLang="en-US" smtClean="0"/>
              <a:pPr>
                <a:defRPr/>
              </a:pPr>
              <a:t>12</a:t>
            </a:fld>
            <a:endParaRPr lang="en-GB" altLang="en-US"/>
          </a:p>
        </p:txBody>
      </p:sp>
    </p:spTree>
    <p:extLst>
      <p:ext uri="{BB962C8B-B14F-4D97-AF65-F5344CB8AC3E}">
        <p14:creationId xmlns:p14="http://schemas.microsoft.com/office/powerpoint/2010/main" val="4205441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Already</a:t>
            </a:r>
            <a:r>
              <a:rPr lang="en-GB" baseline="0" dirty="0"/>
              <a:t> heard from Charlotte about how was/wasn’t set up on cough augmentation (MI-E). This data looks at those who presented with primary bulbar needs…</a:t>
            </a:r>
          </a:p>
          <a:p>
            <a:endParaRPr lang="en-GB" baseline="0" dirty="0"/>
          </a:p>
          <a:p>
            <a:r>
              <a:rPr lang="en-GB" baseline="0" dirty="0"/>
              <a:t>30% (11/37)</a:t>
            </a:r>
            <a:endParaRPr lang="en-GB" dirty="0"/>
          </a:p>
          <a:p>
            <a:endParaRPr lang="en-GB" dirty="0"/>
          </a:p>
          <a:p>
            <a:pPr>
              <a:buFont typeface="Wingdings" panose="05000000000000000000" pitchFamily="2" charset="2"/>
              <a:buChar char="§"/>
            </a:pPr>
            <a:r>
              <a:rPr lang="en-GB" dirty="0"/>
              <a:t> 8/18 (45%) of patients initially referred to physiotherapy had primary needs associated with unmanaged dysphagia and/or oral secretion management (not set-up on cough augmentation. 2/19 still set-up despite dysphagia/secretions as cough higher priority.</a:t>
            </a:r>
          </a:p>
          <a:p>
            <a:pPr>
              <a:buFont typeface="Wingdings" panose="05000000000000000000" pitchFamily="2" charset="2"/>
              <a:buNone/>
            </a:pPr>
            <a:endParaRPr lang="en-GB" dirty="0"/>
          </a:p>
          <a:p>
            <a:r>
              <a:rPr lang="en-GB" dirty="0"/>
              <a:t>Other issues included bulbar collapse or stridor 6/18 (28%). Add on those with bulbar collapse that we still set up (2/19).</a:t>
            </a:r>
          </a:p>
          <a:p>
            <a:endParaRPr lang="en-GB" dirty="0"/>
          </a:p>
          <a:p>
            <a:endParaRPr lang="en-GB" dirty="0"/>
          </a:p>
          <a:p>
            <a:r>
              <a:rPr lang="en-GB" dirty="0"/>
              <a:t>9/37</a:t>
            </a:r>
          </a:p>
          <a:p>
            <a:endParaRPr lang="en-GB" dirty="0"/>
          </a:p>
          <a:p>
            <a:r>
              <a:rPr lang="en-GB" dirty="0"/>
              <a:t>24% of</a:t>
            </a:r>
            <a:r>
              <a:rPr lang="en-GB" baseline="0" dirty="0"/>
              <a:t> patients initially referred to PT had primary needs associated with bulbar impairment (i.e. unmanaged dysphagia and/or oral secretion mx)</a:t>
            </a:r>
          </a:p>
          <a:p>
            <a:r>
              <a:rPr lang="en-GB" baseline="0" dirty="0"/>
              <a:t>45% (8/18) of </a:t>
            </a:r>
            <a:endParaRPr lang="en-GB" dirty="0"/>
          </a:p>
        </p:txBody>
      </p:sp>
      <p:sp>
        <p:nvSpPr>
          <p:cNvPr id="4" name="Slide Number Placeholder 3"/>
          <p:cNvSpPr>
            <a:spLocks noGrp="1"/>
          </p:cNvSpPr>
          <p:nvPr>
            <p:ph type="sldNum" sz="quarter" idx="10"/>
          </p:nvPr>
        </p:nvSpPr>
        <p:spPr/>
        <p:txBody>
          <a:bodyPr/>
          <a:lstStyle/>
          <a:p>
            <a:pPr>
              <a:defRPr/>
            </a:pPr>
            <a:fld id="{1EE29128-AD12-4AE3-9503-4E81D18DC4AF}" type="slidenum">
              <a:rPr lang="en-GB" altLang="en-US" smtClean="0"/>
              <a:pPr>
                <a:defRPr/>
              </a:pPr>
              <a:t>13</a:t>
            </a:fld>
            <a:endParaRPr lang="en-GB" altLang="en-US"/>
          </a:p>
        </p:txBody>
      </p:sp>
    </p:spTree>
    <p:extLst>
      <p:ext uri="{BB962C8B-B14F-4D97-AF65-F5344CB8AC3E}">
        <p14:creationId xmlns:p14="http://schemas.microsoft.com/office/powerpoint/2010/main" val="9393742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58D5FE7C-36E2-47BD-96F3-94BCE00634C2}"/>
              </a:ext>
            </a:extLst>
          </p:cNvPr>
          <p:cNvSpPr txBox="1">
            <a:spLocks noChangeArrowheads="1"/>
          </p:cNvSpPr>
          <p:nvPr/>
        </p:nvSpPr>
        <p:spPr bwMode="auto">
          <a:xfrm>
            <a:off x="1328738" y="1485900"/>
            <a:ext cx="7505700" cy="1655763"/>
          </a:xfrm>
          <a:prstGeom prst="rect">
            <a:avLst/>
          </a:prstGeom>
          <a:solidFill>
            <a:srgbClr val="006A71"/>
          </a:solidFill>
          <a:ln w="9525">
            <a:noFill/>
            <a:miter lim="800000"/>
            <a:headEnd/>
            <a:tailEnd/>
          </a:ln>
        </p:spPr>
        <p:txBody>
          <a:bodyPr lIns="36000" tIns="0" rIns="0" bIns="0"/>
          <a:lstStyle>
            <a:lvl1pPr defTabSz="457200" eaLnBrk="0" hangingPunct="0">
              <a:defRPr sz="2400" b="1">
                <a:solidFill>
                  <a:schemeClr val="tx1"/>
                </a:solidFill>
                <a:latin typeface="Arial" charset="0"/>
                <a:ea typeface="ＭＳ Ｐゴシック" charset="-128"/>
              </a:defRPr>
            </a:lvl1pPr>
            <a:lvl2pPr marL="37931725" indent="-37474525" defTabSz="457200" eaLnBrk="0" hangingPunct="0">
              <a:defRPr sz="2400" b="1">
                <a:solidFill>
                  <a:schemeClr val="tx1"/>
                </a:solidFill>
                <a:latin typeface="Arial" charset="0"/>
                <a:ea typeface="ＭＳ Ｐゴシック" charset="-128"/>
              </a:defRPr>
            </a:lvl2pPr>
            <a:lvl3pPr eaLnBrk="0" hangingPunct="0">
              <a:defRPr sz="2400" b="1">
                <a:solidFill>
                  <a:schemeClr val="tx1"/>
                </a:solidFill>
                <a:latin typeface="Arial" charset="0"/>
                <a:ea typeface="ＭＳ Ｐゴシック" charset="-128"/>
              </a:defRPr>
            </a:lvl3pPr>
            <a:lvl4pPr eaLnBrk="0" hangingPunct="0">
              <a:defRPr sz="2400" b="1">
                <a:solidFill>
                  <a:schemeClr val="tx1"/>
                </a:solidFill>
                <a:latin typeface="Arial" charset="0"/>
                <a:ea typeface="ＭＳ Ｐゴシック" charset="-128"/>
              </a:defRPr>
            </a:lvl4pPr>
            <a:lvl5pPr eaLnBrk="0" hangingPunct="0">
              <a:defRPr sz="2400" b="1">
                <a:solidFill>
                  <a:schemeClr val="tx1"/>
                </a:solidFill>
                <a:latin typeface="Arial" charset="0"/>
                <a:ea typeface="ＭＳ Ｐゴシック" charset="-128"/>
              </a:defRPr>
            </a:lvl5pPr>
            <a:lvl6pPr marL="457200" eaLnBrk="0" fontAlgn="base" hangingPunct="0">
              <a:spcBef>
                <a:spcPct val="0"/>
              </a:spcBef>
              <a:spcAft>
                <a:spcPct val="0"/>
              </a:spcAft>
              <a:defRPr sz="2400" b="1">
                <a:solidFill>
                  <a:schemeClr val="tx1"/>
                </a:solidFill>
                <a:latin typeface="Arial" charset="0"/>
                <a:ea typeface="ＭＳ Ｐゴシック" charset="-128"/>
              </a:defRPr>
            </a:lvl6pPr>
            <a:lvl7pPr marL="914400" eaLnBrk="0" fontAlgn="base" hangingPunct="0">
              <a:spcBef>
                <a:spcPct val="0"/>
              </a:spcBef>
              <a:spcAft>
                <a:spcPct val="0"/>
              </a:spcAft>
              <a:defRPr sz="2400" b="1">
                <a:solidFill>
                  <a:schemeClr val="tx1"/>
                </a:solidFill>
                <a:latin typeface="Arial" charset="0"/>
                <a:ea typeface="ＭＳ Ｐゴシック" charset="-128"/>
              </a:defRPr>
            </a:lvl7pPr>
            <a:lvl8pPr marL="1371600" eaLnBrk="0" fontAlgn="base" hangingPunct="0">
              <a:spcBef>
                <a:spcPct val="0"/>
              </a:spcBef>
              <a:spcAft>
                <a:spcPct val="0"/>
              </a:spcAft>
              <a:defRPr sz="2400" b="1">
                <a:solidFill>
                  <a:schemeClr val="tx1"/>
                </a:solidFill>
                <a:latin typeface="Arial" charset="0"/>
                <a:ea typeface="ＭＳ Ｐゴシック" charset="-128"/>
              </a:defRPr>
            </a:lvl8pPr>
            <a:lvl9pPr marL="1828800" eaLnBrk="0" fontAlgn="base" hangingPunct="0">
              <a:spcBef>
                <a:spcPct val="0"/>
              </a:spcBef>
              <a:spcAft>
                <a:spcPct val="0"/>
              </a:spcAft>
              <a:defRPr sz="2400" b="1">
                <a:solidFill>
                  <a:schemeClr val="tx1"/>
                </a:solidFill>
                <a:latin typeface="Arial" charset="0"/>
                <a:ea typeface="ＭＳ Ｐゴシック" charset="-128"/>
              </a:defRPr>
            </a:lvl9pPr>
          </a:lstStyle>
          <a:p>
            <a:pPr eaLnBrk="1" hangingPunct="1">
              <a:lnSpc>
                <a:spcPts val="3300"/>
              </a:lnSpc>
              <a:defRPr/>
            </a:pPr>
            <a:endParaRPr lang="en-US" altLang="en-US" sz="3200" b="0" baseline="0">
              <a:solidFill>
                <a:schemeClr val="bg1"/>
              </a:solidFill>
              <a:latin typeface="Calibri" pitchFamily="34" charset="0"/>
            </a:endParaRPr>
          </a:p>
        </p:txBody>
      </p:sp>
      <p:sp>
        <p:nvSpPr>
          <p:cNvPr id="5" name="Rectangle 4">
            <a:extLst>
              <a:ext uri="{FF2B5EF4-FFF2-40B4-BE49-F238E27FC236}">
                <a16:creationId xmlns:a16="http://schemas.microsoft.com/office/drawing/2014/main" id="{74119223-8A12-4D64-87F7-E85C2F6CAEFD}"/>
              </a:ext>
            </a:extLst>
          </p:cNvPr>
          <p:cNvSpPr/>
          <p:nvPr/>
        </p:nvSpPr>
        <p:spPr>
          <a:xfrm>
            <a:off x="1328738" y="3143250"/>
            <a:ext cx="7505700" cy="828675"/>
          </a:xfrm>
          <a:prstGeom prst="rect">
            <a:avLst/>
          </a:prstGeom>
          <a:solidFill>
            <a:srgbClr val="82CEC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baseline="0"/>
          </a:p>
        </p:txBody>
      </p:sp>
      <p:sp>
        <p:nvSpPr>
          <p:cNvPr id="6" name="Rectangle 5">
            <a:extLst>
              <a:ext uri="{FF2B5EF4-FFF2-40B4-BE49-F238E27FC236}">
                <a16:creationId xmlns:a16="http://schemas.microsoft.com/office/drawing/2014/main" id="{FE8DAE70-AAE5-408D-983B-BD3A68FF6C3F}"/>
              </a:ext>
            </a:extLst>
          </p:cNvPr>
          <p:cNvSpPr txBox="1">
            <a:spLocks noChangeArrowheads="1"/>
          </p:cNvSpPr>
          <p:nvPr/>
        </p:nvSpPr>
        <p:spPr bwMode="auto">
          <a:xfrm>
            <a:off x="1389063" y="3079750"/>
            <a:ext cx="6400800" cy="850900"/>
          </a:xfrm>
          <a:prstGeom prst="rect">
            <a:avLst/>
          </a:prstGeom>
          <a:noFill/>
          <a:ln w="9525">
            <a:noFill/>
            <a:miter lim="800000"/>
            <a:headEnd/>
            <a:tailEnd/>
          </a:ln>
        </p:spPr>
        <p:txBody>
          <a:bodyPr lIns="0" tIns="90000" rIns="0" bIns="0"/>
          <a:lstStyle>
            <a:lvl1pPr defTabSz="457200" eaLnBrk="0" hangingPunct="0">
              <a:defRPr sz="2400" b="1">
                <a:solidFill>
                  <a:schemeClr val="tx1"/>
                </a:solidFill>
                <a:latin typeface="Arial" charset="0"/>
                <a:ea typeface="ＭＳ Ｐゴシック" charset="-128"/>
              </a:defRPr>
            </a:lvl1pPr>
            <a:lvl2pPr marL="37931725" indent="-37474525" defTabSz="457200" eaLnBrk="0" hangingPunct="0">
              <a:defRPr sz="2400" b="1">
                <a:solidFill>
                  <a:schemeClr val="tx1"/>
                </a:solidFill>
                <a:latin typeface="Arial" charset="0"/>
                <a:ea typeface="ＭＳ Ｐゴシック" charset="-128"/>
              </a:defRPr>
            </a:lvl2pPr>
            <a:lvl3pPr eaLnBrk="0" hangingPunct="0">
              <a:defRPr sz="2400" b="1">
                <a:solidFill>
                  <a:schemeClr val="tx1"/>
                </a:solidFill>
                <a:latin typeface="Arial" charset="0"/>
                <a:ea typeface="ＭＳ Ｐゴシック" charset="-128"/>
              </a:defRPr>
            </a:lvl3pPr>
            <a:lvl4pPr eaLnBrk="0" hangingPunct="0">
              <a:defRPr sz="2400" b="1">
                <a:solidFill>
                  <a:schemeClr val="tx1"/>
                </a:solidFill>
                <a:latin typeface="Arial" charset="0"/>
                <a:ea typeface="ＭＳ Ｐゴシック" charset="-128"/>
              </a:defRPr>
            </a:lvl4pPr>
            <a:lvl5pPr eaLnBrk="0" hangingPunct="0">
              <a:defRPr sz="2400" b="1">
                <a:solidFill>
                  <a:schemeClr val="tx1"/>
                </a:solidFill>
                <a:latin typeface="Arial" charset="0"/>
                <a:ea typeface="ＭＳ Ｐゴシック" charset="-128"/>
              </a:defRPr>
            </a:lvl5pPr>
            <a:lvl6pPr marL="457200" eaLnBrk="0" fontAlgn="base" hangingPunct="0">
              <a:spcBef>
                <a:spcPct val="0"/>
              </a:spcBef>
              <a:spcAft>
                <a:spcPct val="0"/>
              </a:spcAft>
              <a:defRPr sz="2400" b="1">
                <a:solidFill>
                  <a:schemeClr val="tx1"/>
                </a:solidFill>
                <a:latin typeface="Arial" charset="0"/>
                <a:ea typeface="ＭＳ Ｐゴシック" charset="-128"/>
              </a:defRPr>
            </a:lvl6pPr>
            <a:lvl7pPr marL="914400" eaLnBrk="0" fontAlgn="base" hangingPunct="0">
              <a:spcBef>
                <a:spcPct val="0"/>
              </a:spcBef>
              <a:spcAft>
                <a:spcPct val="0"/>
              </a:spcAft>
              <a:defRPr sz="2400" b="1">
                <a:solidFill>
                  <a:schemeClr val="tx1"/>
                </a:solidFill>
                <a:latin typeface="Arial" charset="0"/>
                <a:ea typeface="ＭＳ Ｐゴシック" charset="-128"/>
              </a:defRPr>
            </a:lvl7pPr>
            <a:lvl8pPr marL="1371600" eaLnBrk="0" fontAlgn="base" hangingPunct="0">
              <a:spcBef>
                <a:spcPct val="0"/>
              </a:spcBef>
              <a:spcAft>
                <a:spcPct val="0"/>
              </a:spcAft>
              <a:defRPr sz="2400" b="1">
                <a:solidFill>
                  <a:schemeClr val="tx1"/>
                </a:solidFill>
                <a:latin typeface="Arial" charset="0"/>
                <a:ea typeface="ＭＳ Ｐゴシック" charset="-128"/>
              </a:defRPr>
            </a:lvl8pPr>
            <a:lvl9pPr marL="1828800" eaLnBrk="0" fontAlgn="base" hangingPunct="0">
              <a:spcBef>
                <a:spcPct val="0"/>
              </a:spcBef>
              <a:spcAft>
                <a:spcPct val="0"/>
              </a:spcAft>
              <a:defRPr sz="2400" b="1">
                <a:solidFill>
                  <a:schemeClr val="tx1"/>
                </a:solidFill>
                <a:latin typeface="Arial" charset="0"/>
                <a:ea typeface="ＭＳ Ｐゴシック" charset="-128"/>
              </a:defRPr>
            </a:lvl9pPr>
          </a:lstStyle>
          <a:p>
            <a:pPr eaLnBrk="1" hangingPunct="1">
              <a:lnSpc>
                <a:spcPts val="2000"/>
              </a:lnSpc>
              <a:buFont typeface="Arial" charset="0"/>
              <a:buNone/>
              <a:defRPr/>
            </a:pPr>
            <a:endParaRPr lang="en-US" altLang="en-US" sz="2000" b="0" baseline="0">
              <a:solidFill>
                <a:srgbClr val="FFFFFF"/>
              </a:solidFill>
            </a:endParaRPr>
          </a:p>
        </p:txBody>
      </p:sp>
      <p:pic>
        <p:nvPicPr>
          <p:cNvPr id="7" name="Picture 10" descr="UCLH_Vert.png">
            <a:extLst>
              <a:ext uri="{FF2B5EF4-FFF2-40B4-BE49-F238E27FC236}">
                <a16:creationId xmlns:a16="http://schemas.microsoft.com/office/drawing/2014/main" id="{6CC0D637-4607-41EB-98B6-165B050FE7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313" y="1485900"/>
            <a:ext cx="746125"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5" descr="NHNN colour logo.gif">
            <a:extLst>
              <a:ext uri="{FF2B5EF4-FFF2-40B4-BE49-F238E27FC236}">
                <a16:creationId xmlns:a16="http://schemas.microsoft.com/office/drawing/2014/main" id="{334E0CB4-5785-40E1-A469-E25816277E97}"/>
              </a:ext>
            </a:extLst>
          </p:cNvPr>
          <p:cNvPicPr>
            <a:picLocks noChangeAspect="1"/>
          </p:cNvPicPr>
          <p:nvPr userDrawn="1"/>
        </p:nvPicPr>
        <p:blipFill>
          <a:blip r:embed="rId3">
            <a:extLst>
              <a:ext uri="{28A0092B-C50C-407E-A947-70E740481C1C}">
                <a14:useLocalDpi xmlns:a14="http://schemas.microsoft.com/office/drawing/2010/main" val="0"/>
              </a:ext>
            </a:extLst>
          </a:blip>
          <a:srcRect l="-32291" r="-32291"/>
          <a:stretch>
            <a:fillRect/>
          </a:stretch>
        </p:blipFill>
        <p:spPr bwMode="auto">
          <a:xfrm>
            <a:off x="-369888" y="152400"/>
            <a:ext cx="1936751"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a:extLst>
              <a:ext uri="{FF2B5EF4-FFF2-40B4-BE49-F238E27FC236}">
                <a16:creationId xmlns:a16="http://schemas.microsoft.com/office/drawing/2014/main" id="{6F8CC8CB-E1A0-45E0-B50C-911A69C1393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435600" y="220663"/>
            <a:ext cx="3402013"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 Placeholder 2"/>
          <p:cNvSpPr>
            <a:spLocks noGrp="1"/>
          </p:cNvSpPr>
          <p:nvPr>
            <p:ph type="subTitle" idx="1"/>
          </p:nvPr>
        </p:nvSpPr>
        <p:spPr>
          <a:xfrm>
            <a:off x="1412875" y="3198813"/>
            <a:ext cx="7337425" cy="690562"/>
          </a:xfrm>
        </p:spPr>
        <p:txBody>
          <a:bodyPr/>
          <a:lstStyle>
            <a:lvl1pPr marL="0" indent="0">
              <a:buFont typeface="Wingdings" pitchFamily="2" charset="2"/>
              <a:buNone/>
              <a:defRPr>
                <a:solidFill>
                  <a:schemeClr val="bg2"/>
                </a:solidFill>
              </a:defRPr>
            </a:lvl1pPr>
          </a:lstStyle>
          <a:p>
            <a:pPr lvl="0"/>
            <a:r>
              <a:rPr lang="en-GB" altLang="en-US" noProof="0"/>
              <a:t>Click to edit Master subtitle style</a:t>
            </a:r>
          </a:p>
        </p:txBody>
      </p:sp>
      <p:sp>
        <p:nvSpPr>
          <p:cNvPr id="23560" name="Title Placeholder 1"/>
          <p:cNvSpPr>
            <a:spLocks noGrp="1"/>
          </p:cNvSpPr>
          <p:nvPr>
            <p:ph type="ctrTitle"/>
          </p:nvPr>
        </p:nvSpPr>
        <p:spPr>
          <a:xfrm>
            <a:off x="1412875" y="1574800"/>
            <a:ext cx="7321550" cy="1420813"/>
          </a:xfrm>
        </p:spPr>
        <p:txBody>
          <a:bodyPr/>
          <a:lstStyle>
            <a:lvl1pPr>
              <a:defRPr>
                <a:solidFill>
                  <a:schemeClr val="bg1"/>
                </a:solidFill>
              </a:defRPr>
            </a:lvl1pPr>
          </a:lstStyle>
          <a:p>
            <a:pPr lvl="0"/>
            <a:r>
              <a:rPr lang="en-GB" altLang="en-US" noProof="0"/>
              <a:t>Click to edit Master title style</a:t>
            </a:r>
          </a:p>
        </p:txBody>
      </p:sp>
    </p:spTree>
    <p:extLst>
      <p:ext uri="{BB962C8B-B14F-4D97-AF65-F5344CB8AC3E}">
        <p14:creationId xmlns:p14="http://schemas.microsoft.com/office/powerpoint/2010/main" val="1173981076"/>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a:extLst>
              <a:ext uri="{FF2B5EF4-FFF2-40B4-BE49-F238E27FC236}">
                <a16:creationId xmlns:a16="http://schemas.microsoft.com/office/drawing/2014/main" id="{B6A976CF-5F7A-4061-8B24-38F724077048}"/>
              </a:ext>
            </a:extLst>
          </p:cNvPr>
          <p:cNvSpPr>
            <a:spLocks noGrp="1"/>
          </p:cNvSpPr>
          <p:nvPr>
            <p:ph type="sldNum" sz="quarter" idx="10"/>
          </p:nvPr>
        </p:nvSpPr>
        <p:spPr/>
        <p:txBody>
          <a:bodyPr/>
          <a:lstStyle>
            <a:lvl1pPr>
              <a:defRPr/>
            </a:lvl1pPr>
          </a:lstStyle>
          <a:p>
            <a:pPr>
              <a:defRPr/>
            </a:pPr>
            <a:fld id="{FFBB19C5-5AC3-44E2-9FAE-2FDE5D98686B}" type="slidenum">
              <a:rPr lang="en-GB" altLang="en-US"/>
              <a:pPr>
                <a:defRPr/>
              </a:pPr>
              <a:t>‹#›</a:t>
            </a:fld>
            <a:endParaRPr lang="en-GB" altLang="en-US"/>
          </a:p>
        </p:txBody>
      </p:sp>
    </p:spTree>
    <p:extLst>
      <p:ext uri="{BB962C8B-B14F-4D97-AF65-F5344CB8AC3E}">
        <p14:creationId xmlns:p14="http://schemas.microsoft.com/office/powerpoint/2010/main" val="2645760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46900" y="1177925"/>
            <a:ext cx="1898650" cy="542448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246188" y="1177925"/>
            <a:ext cx="5548312" cy="54244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a:extLst>
              <a:ext uri="{FF2B5EF4-FFF2-40B4-BE49-F238E27FC236}">
                <a16:creationId xmlns:a16="http://schemas.microsoft.com/office/drawing/2014/main" id="{B959F018-F874-4065-BECB-6A2AEDDBB488}"/>
              </a:ext>
            </a:extLst>
          </p:cNvPr>
          <p:cNvSpPr>
            <a:spLocks noGrp="1"/>
          </p:cNvSpPr>
          <p:nvPr>
            <p:ph type="sldNum" sz="quarter" idx="10"/>
          </p:nvPr>
        </p:nvSpPr>
        <p:spPr/>
        <p:txBody>
          <a:bodyPr/>
          <a:lstStyle>
            <a:lvl1pPr>
              <a:defRPr/>
            </a:lvl1pPr>
          </a:lstStyle>
          <a:p>
            <a:pPr>
              <a:defRPr/>
            </a:pPr>
            <a:fld id="{E51E07A1-FA91-4D4B-896E-1C576815D96A}" type="slidenum">
              <a:rPr lang="en-GB" altLang="en-US"/>
              <a:pPr>
                <a:defRPr/>
              </a:pPr>
              <a:t>‹#›</a:t>
            </a:fld>
            <a:endParaRPr lang="en-GB" altLang="en-US"/>
          </a:p>
        </p:txBody>
      </p:sp>
    </p:spTree>
    <p:extLst>
      <p:ext uri="{BB962C8B-B14F-4D97-AF65-F5344CB8AC3E}">
        <p14:creationId xmlns:p14="http://schemas.microsoft.com/office/powerpoint/2010/main" val="422480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Content Placeholder 5" descr="NHNN colour logo.gif">
            <a:extLst>
              <a:ext uri="{FF2B5EF4-FFF2-40B4-BE49-F238E27FC236}">
                <a16:creationId xmlns:a16="http://schemas.microsoft.com/office/drawing/2014/main" id="{664E912C-CEDE-4262-BF08-56FEF0D4D482}"/>
              </a:ext>
            </a:extLst>
          </p:cNvPr>
          <p:cNvPicPr>
            <a:picLocks noChangeAspect="1"/>
          </p:cNvPicPr>
          <p:nvPr userDrawn="1"/>
        </p:nvPicPr>
        <p:blipFill>
          <a:blip r:embed="rId2">
            <a:extLst>
              <a:ext uri="{28A0092B-C50C-407E-A947-70E740481C1C}">
                <a14:useLocalDpi xmlns:a14="http://schemas.microsoft.com/office/drawing/2010/main" val="0"/>
              </a:ext>
            </a:extLst>
          </a:blip>
          <a:srcRect l="-32291" r="-32291"/>
          <a:stretch>
            <a:fillRect/>
          </a:stretch>
        </p:blipFill>
        <p:spPr bwMode="auto">
          <a:xfrm>
            <a:off x="-369888" y="152400"/>
            <a:ext cx="1936751"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a:extLst>
              <a:ext uri="{FF2B5EF4-FFF2-40B4-BE49-F238E27FC236}">
                <a16:creationId xmlns:a16="http://schemas.microsoft.com/office/drawing/2014/main" id="{0F43697B-4F68-49C0-B1D0-0A5A47AFA51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435600" y="220663"/>
            <a:ext cx="3402013"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6" name="Date Placeholder 3">
            <a:extLst>
              <a:ext uri="{FF2B5EF4-FFF2-40B4-BE49-F238E27FC236}">
                <a16:creationId xmlns:a16="http://schemas.microsoft.com/office/drawing/2014/main" id="{D90858ED-0204-4949-AEB1-AA56A84922B7}"/>
              </a:ext>
            </a:extLst>
          </p:cNvPr>
          <p:cNvSpPr>
            <a:spLocks noGrp="1"/>
          </p:cNvSpPr>
          <p:nvPr>
            <p:ph type="dt" sz="half" idx="10"/>
          </p:nvPr>
        </p:nvSpPr>
        <p:spPr/>
        <p:txBody>
          <a:bodyPr/>
          <a:lstStyle>
            <a:lvl1pPr>
              <a:defRPr/>
            </a:lvl1pPr>
          </a:lstStyle>
          <a:p>
            <a:pPr>
              <a:defRPr/>
            </a:pPr>
            <a:fld id="{01F77766-411C-42E4-A465-AF42BFE6B9DB}" type="datetimeFigureOut">
              <a:rPr lang="en-GB"/>
              <a:pPr>
                <a:defRPr/>
              </a:pPr>
              <a:t>30/11/2018</a:t>
            </a:fld>
            <a:endParaRPr lang="en-GB"/>
          </a:p>
        </p:txBody>
      </p:sp>
      <p:sp>
        <p:nvSpPr>
          <p:cNvPr id="7" name="Footer Placeholder 4">
            <a:extLst>
              <a:ext uri="{FF2B5EF4-FFF2-40B4-BE49-F238E27FC236}">
                <a16:creationId xmlns:a16="http://schemas.microsoft.com/office/drawing/2014/main" id="{461D1ABA-1A3E-441C-B859-0D411F537E79}"/>
              </a:ext>
            </a:extLst>
          </p:cNvPr>
          <p:cNvSpPr>
            <a:spLocks noGrp="1"/>
          </p:cNvSpPr>
          <p:nvPr>
            <p:ph type="ftr" sz="quarter" idx="11"/>
          </p:nvPr>
        </p:nvSpPr>
        <p:spPr/>
        <p:txBody>
          <a:bodyPr/>
          <a:lstStyle>
            <a:lvl1pPr>
              <a:defRPr/>
            </a:lvl1pPr>
          </a:lstStyle>
          <a:p>
            <a:pPr>
              <a:defRPr/>
            </a:pPr>
            <a:endParaRPr lang="en-GB"/>
          </a:p>
        </p:txBody>
      </p:sp>
      <p:sp>
        <p:nvSpPr>
          <p:cNvPr id="8" name="Slide Number Placeholder 5">
            <a:extLst>
              <a:ext uri="{FF2B5EF4-FFF2-40B4-BE49-F238E27FC236}">
                <a16:creationId xmlns:a16="http://schemas.microsoft.com/office/drawing/2014/main" id="{5A215BCE-922B-4955-BBB9-EC84E6B4479C}"/>
              </a:ext>
            </a:extLst>
          </p:cNvPr>
          <p:cNvSpPr>
            <a:spLocks noGrp="1"/>
          </p:cNvSpPr>
          <p:nvPr>
            <p:ph type="sldNum" sz="quarter" idx="12"/>
          </p:nvPr>
        </p:nvSpPr>
        <p:spPr/>
        <p:txBody>
          <a:bodyPr/>
          <a:lstStyle>
            <a:lvl1pPr>
              <a:defRPr smtClean="0"/>
            </a:lvl1pPr>
          </a:lstStyle>
          <a:p>
            <a:pPr>
              <a:defRPr/>
            </a:pPr>
            <a:fld id="{409B6343-B74D-40B6-8B62-7FB24EC81DFE}" type="slidenum">
              <a:rPr lang="en-GB" altLang="en-US"/>
              <a:pPr>
                <a:defRPr/>
              </a:pPr>
              <a:t>‹#›</a:t>
            </a:fld>
            <a:endParaRPr lang="en-GB" altLang="en-US"/>
          </a:p>
        </p:txBody>
      </p:sp>
    </p:spTree>
    <p:extLst>
      <p:ext uri="{BB962C8B-B14F-4D97-AF65-F5344CB8AC3E}">
        <p14:creationId xmlns:p14="http://schemas.microsoft.com/office/powerpoint/2010/main" val="698663443"/>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34C390-314E-4211-83CF-A940B26CC967}"/>
              </a:ext>
            </a:extLst>
          </p:cNvPr>
          <p:cNvSpPr>
            <a:spLocks noGrp="1"/>
          </p:cNvSpPr>
          <p:nvPr>
            <p:ph type="dt" sz="half" idx="10"/>
          </p:nvPr>
        </p:nvSpPr>
        <p:spPr/>
        <p:txBody>
          <a:bodyPr/>
          <a:lstStyle>
            <a:lvl1pPr>
              <a:defRPr/>
            </a:lvl1pPr>
          </a:lstStyle>
          <a:p>
            <a:pPr>
              <a:defRPr/>
            </a:pPr>
            <a:fld id="{2F6BC11E-CBF5-4745-95FB-F5C1527123B1}" type="datetimeFigureOut">
              <a:rPr lang="en-GB"/>
              <a:pPr>
                <a:defRPr/>
              </a:pPr>
              <a:t>30/11/2018</a:t>
            </a:fld>
            <a:endParaRPr lang="en-GB"/>
          </a:p>
        </p:txBody>
      </p:sp>
      <p:sp>
        <p:nvSpPr>
          <p:cNvPr id="5" name="Footer Placeholder 4">
            <a:extLst>
              <a:ext uri="{FF2B5EF4-FFF2-40B4-BE49-F238E27FC236}">
                <a16:creationId xmlns:a16="http://schemas.microsoft.com/office/drawing/2014/main" id="{1D3D1DCF-10DD-4633-AFDA-BCADD5189E5C}"/>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B563290-5534-4324-8220-5C08AC45CA52}"/>
              </a:ext>
            </a:extLst>
          </p:cNvPr>
          <p:cNvSpPr>
            <a:spLocks noGrp="1"/>
          </p:cNvSpPr>
          <p:nvPr>
            <p:ph type="sldNum" sz="quarter" idx="12"/>
          </p:nvPr>
        </p:nvSpPr>
        <p:spPr/>
        <p:txBody>
          <a:bodyPr/>
          <a:lstStyle>
            <a:lvl1pPr>
              <a:defRPr/>
            </a:lvl1pPr>
          </a:lstStyle>
          <a:p>
            <a:pPr>
              <a:defRPr/>
            </a:pPr>
            <a:fld id="{7102C241-58E4-4542-A2A3-15FB0B6FE803}" type="slidenum">
              <a:rPr lang="en-GB" altLang="en-US"/>
              <a:pPr>
                <a:defRPr/>
              </a:pPr>
              <a:t>‹#›</a:t>
            </a:fld>
            <a:endParaRPr lang="en-GB" altLang="en-US"/>
          </a:p>
        </p:txBody>
      </p:sp>
    </p:spTree>
    <p:extLst>
      <p:ext uri="{BB962C8B-B14F-4D97-AF65-F5344CB8AC3E}">
        <p14:creationId xmlns:p14="http://schemas.microsoft.com/office/powerpoint/2010/main" val="4278804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129794-B200-4E0A-9E82-7119D1765055}"/>
              </a:ext>
            </a:extLst>
          </p:cNvPr>
          <p:cNvSpPr>
            <a:spLocks noGrp="1"/>
          </p:cNvSpPr>
          <p:nvPr>
            <p:ph type="dt" sz="half" idx="10"/>
          </p:nvPr>
        </p:nvSpPr>
        <p:spPr/>
        <p:txBody>
          <a:bodyPr/>
          <a:lstStyle>
            <a:lvl1pPr>
              <a:defRPr/>
            </a:lvl1pPr>
          </a:lstStyle>
          <a:p>
            <a:pPr>
              <a:defRPr/>
            </a:pPr>
            <a:fld id="{B309ACB4-2B3C-4391-8CD8-B78B4EEB63C1}" type="datetimeFigureOut">
              <a:rPr lang="en-GB"/>
              <a:pPr>
                <a:defRPr/>
              </a:pPr>
              <a:t>30/11/2018</a:t>
            </a:fld>
            <a:endParaRPr lang="en-GB"/>
          </a:p>
        </p:txBody>
      </p:sp>
      <p:sp>
        <p:nvSpPr>
          <p:cNvPr id="5" name="Footer Placeholder 4">
            <a:extLst>
              <a:ext uri="{FF2B5EF4-FFF2-40B4-BE49-F238E27FC236}">
                <a16:creationId xmlns:a16="http://schemas.microsoft.com/office/drawing/2014/main" id="{65AF0A1D-88EE-42FA-AED1-D5E90E970801}"/>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18F9B2F-57E3-42A8-A432-5BA54D984D0A}"/>
              </a:ext>
            </a:extLst>
          </p:cNvPr>
          <p:cNvSpPr>
            <a:spLocks noGrp="1"/>
          </p:cNvSpPr>
          <p:nvPr>
            <p:ph type="sldNum" sz="quarter" idx="12"/>
          </p:nvPr>
        </p:nvSpPr>
        <p:spPr/>
        <p:txBody>
          <a:bodyPr/>
          <a:lstStyle>
            <a:lvl1pPr>
              <a:defRPr/>
            </a:lvl1pPr>
          </a:lstStyle>
          <a:p>
            <a:pPr>
              <a:defRPr/>
            </a:pPr>
            <a:fld id="{F219B858-43F8-441E-8F30-B7762B7BA22D}" type="slidenum">
              <a:rPr lang="en-GB" altLang="en-US"/>
              <a:pPr>
                <a:defRPr/>
              </a:pPr>
              <a:t>‹#›</a:t>
            </a:fld>
            <a:endParaRPr lang="en-GB" altLang="en-US"/>
          </a:p>
        </p:txBody>
      </p:sp>
    </p:spTree>
    <p:extLst>
      <p:ext uri="{BB962C8B-B14F-4D97-AF65-F5344CB8AC3E}">
        <p14:creationId xmlns:p14="http://schemas.microsoft.com/office/powerpoint/2010/main" val="60333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581F0072-3493-47F1-940B-464D78579FAE}"/>
              </a:ext>
            </a:extLst>
          </p:cNvPr>
          <p:cNvSpPr>
            <a:spLocks noGrp="1"/>
          </p:cNvSpPr>
          <p:nvPr>
            <p:ph type="dt" sz="half" idx="10"/>
          </p:nvPr>
        </p:nvSpPr>
        <p:spPr/>
        <p:txBody>
          <a:bodyPr/>
          <a:lstStyle>
            <a:lvl1pPr>
              <a:defRPr/>
            </a:lvl1pPr>
          </a:lstStyle>
          <a:p>
            <a:pPr>
              <a:defRPr/>
            </a:pPr>
            <a:fld id="{48A0FF33-9FA9-4861-93FF-187BE8699A87}" type="datetimeFigureOut">
              <a:rPr lang="en-GB"/>
              <a:pPr>
                <a:defRPr/>
              </a:pPr>
              <a:t>30/11/2018</a:t>
            </a:fld>
            <a:endParaRPr lang="en-GB"/>
          </a:p>
        </p:txBody>
      </p:sp>
      <p:sp>
        <p:nvSpPr>
          <p:cNvPr id="6" name="Footer Placeholder 4">
            <a:extLst>
              <a:ext uri="{FF2B5EF4-FFF2-40B4-BE49-F238E27FC236}">
                <a16:creationId xmlns:a16="http://schemas.microsoft.com/office/drawing/2014/main" id="{3D295B0F-61C1-48CB-8471-E87CDDEDC0C8}"/>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993B3E2A-8CB9-4070-9136-015C4193BE53}"/>
              </a:ext>
            </a:extLst>
          </p:cNvPr>
          <p:cNvSpPr>
            <a:spLocks noGrp="1"/>
          </p:cNvSpPr>
          <p:nvPr>
            <p:ph type="sldNum" sz="quarter" idx="12"/>
          </p:nvPr>
        </p:nvSpPr>
        <p:spPr/>
        <p:txBody>
          <a:bodyPr/>
          <a:lstStyle>
            <a:lvl1pPr>
              <a:defRPr/>
            </a:lvl1pPr>
          </a:lstStyle>
          <a:p>
            <a:pPr>
              <a:defRPr/>
            </a:pPr>
            <a:fld id="{93B5D3D2-2DE2-43B8-B573-7B0C16B889B4}" type="slidenum">
              <a:rPr lang="en-GB" altLang="en-US"/>
              <a:pPr>
                <a:defRPr/>
              </a:pPr>
              <a:t>‹#›</a:t>
            </a:fld>
            <a:endParaRPr lang="en-GB" altLang="en-US"/>
          </a:p>
        </p:txBody>
      </p:sp>
    </p:spTree>
    <p:extLst>
      <p:ext uri="{BB962C8B-B14F-4D97-AF65-F5344CB8AC3E}">
        <p14:creationId xmlns:p14="http://schemas.microsoft.com/office/powerpoint/2010/main" val="2045853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043C331C-E43B-445C-B7A7-8F2200A333FB}"/>
              </a:ext>
            </a:extLst>
          </p:cNvPr>
          <p:cNvSpPr>
            <a:spLocks noGrp="1"/>
          </p:cNvSpPr>
          <p:nvPr>
            <p:ph type="dt" sz="half" idx="10"/>
          </p:nvPr>
        </p:nvSpPr>
        <p:spPr/>
        <p:txBody>
          <a:bodyPr/>
          <a:lstStyle>
            <a:lvl1pPr>
              <a:defRPr/>
            </a:lvl1pPr>
          </a:lstStyle>
          <a:p>
            <a:pPr>
              <a:defRPr/>
            </a:pPr>
            <a:fld id="{7DDBC740-ECC3-4506-88E4-32B6C3D0B36C}" type="datetimeFigureOut">
              <a:rPr lang="en-GB"/>
              <a:pPr>
                <a:defRPr/>
              </a:pPr>
              <a:t>30/11/2018</a:t>
            </a:fld>
            <a:endParaRPr lang="en-GB"/>
          </a:p>
        </p:txBody>
      </p:sp>
      <p:sp>
        <p:nvSpPr>
          <p:cNvPr id="8" name="Footer Placeholder 4">
            <a:extLst>
              <a:ext uri="{FF2B5EF4-FFF2-40B4-BE49-F238E27FC236}">
                <a16:creationId xmlns:a16="http://schemas.microsoft.com/office/drawing/2014/main" id="{15B832F1-228D-4231-867B-BB16E7A9DCDD}"/>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8D81DF60-8AAD-4410-A311-18AE86DFB137}"/>
              </a:ext>
            </a:extLst>
          </p:cNvPr>
          <p:cNvSpPr>
            <a:spLocks noGrp="1"/>
          </p:cNvSpPr>
          <p:nvPr>
            <p:ph type="sldNum" sz="quarter" idx="12"/>
          </p:nvPr>
        </p:nvSpPr>
        <p:spPr/>
        <p:txBody>
          <a:bodyPr/>
          <a:lstStyle>
            <a:lvl1pPr>
              <a:defRPr/>
            </a:lvl1pPr>
          </a:lstStyle>
          <a:p>
            <a:pPr>
              <a:defRPr/>
            </a:pPr>
            <a:fld id="{4525FB41-68CC-44F7-8018-F40E443EEB7C}" type="slidenum">
              <a:rPr lang="en-GB" altLang="en-US"/>
              <a:pPr>
                <a:defRPr/>
              </a:pPr>
              <a:t>‹#›</a:t>
            </a:fld>
            <a:endParaRPr lang="en-GB" altLang="en-US"/>
          </a:p>
        </p:txBody>
      </p:sp>
    </p:spTree>
    <p:extLst>
      <p:ext uri="{BB962C8B-B14F-4D97-AF65-F5344CB8AC3E}">
        <p14:creationId xmlns:p14="http://schemas.microsoft.com/office/powerpoint/2010/main" val="167555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6D27F2F8-72F1-444E-8A76-B11841742F7D}"/>
              </a:ext>
            </a:extLst>
          </p:cNvPr>
          <p:cNvSpPr>
            <a:spLocks noGrp="1"/>
          </p:cNvSpPr>
          <p:nvPr>
            <p:ph type="dt" sz="half" idx="10"/>
          </p:nvPr>
        </p:nvSpPr>
        <p:spPr/>
        <p:txBody>
          <a:bodyPr/>
          <a:lstStyle>
            <a:lvl1pPr>
              <a:defRPr/>
            </a:lvl1pPr>
          </a:lstStyle>
          <a:p>
            <a:pPr>
              <a:defRPr/>
            </a:pPr>
            <a:fld id="{EC9D1612-6DAE-45E4-A78B-72233AFC5659}" type="datetimeFigureOut">
              <a:rPr lang="en-GB"/>
              <a:pPr>
                <a:defRPr/>
              </a:pPr>
              <a:t>30/11/2018</a:t>
            </a:fld>
            <a:endParaRPr lang="en-GB"/>
          </a:p>
        </p:txBody>
      </p:sp>
      <p:sp>
        <p:nvSpPr>
          <p:cNvPr id="4" name="Footer Placeholder 4">
            <a:extLst>
              <a:ext uri="{FF2B5EF4-FFF2-40B4-BE49-F238E27FC236}">
                <a16:creationId xmlns:a16="http://schemas.microsoft.com/office/drawing/2014/main" id="{5C61A56A-E551-4A94-AA5B-20E99F648570}"/>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C4E88C2B-773F-4FFD-8112-3535001D30E7}"/>
              </a:ext>
            </a:extLst>
          </p:cNvPr>
          <p:cNvSpPr>
            <a:spLocks noGrp="1"/>
          </p:cNvSpPr>
          <p:nvPr>
            <p:ph type="sldNum" sz="quarter" idx="12"/>
          </p:nvPr>
        </p:nvSpPr>
        <p:spPr/>
        <p:txBody>
          <a:bodyPr/>
          <a:lstStyle>
            <a:lvl1pPr>
              <a:defRPr/>
            </a:lvl1pPr>
          </a:lstStyle>
          <a:p>
            <a:pPr>
              <a:defRPr/>
            </a:pPr>
            <a:fld id="{00AC0427-CB38-4DF2-952D-5815C62450B4}" type="slidenum">
              <a:rPr lang="en-GB" altLang="en-US"/>
              <a:pPr>
                <a:defRPr/>
              </a:pPr>
              <a:t>‹#›</a:t>
            </a:fld>
            <a:endParaRPr lang="en-GB" altLang="en-US"/>
          </a:p>
        </p:txBody>
      </p:sp>
    </p:spTree>
    <p:extLst>
      <p:ext uri="{BB962C8B-B14F-4D97-AF65-F5344CB8AC3E}">
        <p14:creationId xmlns:p14="http://schemas.microsoft.com/office/powerpoint/2010/main" val="33859770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719371F-1DAF-4A88-B18D-7E9E12E53B12}"/>
              </a:ext>
            </a:extLst>
          </p:cNvPr>
          <p:cNvSpPr>
            <a:spLocks noGrp="1"/>
          </p:cNvSpPr>
          <p:nvPr>
            <p:ph type="dt" sz="half" idx="10"/>
          </p:nvPr>
        </p:nvSpPr>
        <p:spPr/>
        <p:txBody>
          <a:bodyPr/>
          <a:lstStyle>
            <a:lvl1pPr>
              <a:defRPr/>
            </a:lvl1pPr>
          </a:lstStyle>
          <a:p>
            <a:pPr>
              <a:defRPr/>
            </a:pPr>
            <a:fld id="{5025C36F-E17B-46B2-8769-80B5F3AF2FDB}" type="datetimeFigureOut">
              <a:rPr lang="en-GB"/>
              <a:pPr>
                <a:defRPr/>
              </a:pPr>
              <a:t>30/11/2018</a:t>
            </a:fld>
            <a:endParaRPr lang="en-GB"/>
          </a:p>
        </p:txBody>
      </p:sp>
      <p:sp>
        <p:nvSpPr>
          <p:cNvPr id="3" name="Footer Placeholder 4">
            <a:extLst>
              <a:ext uri="{FF2B5EF4-FFF2-40B4-BE49-F238E27FC236}">
                <a16:creationId xmlns:a16="http://schemas.microsoft.com/office/drawing/2014/main" id="{315F8FEF-45F3-45E9-B11E-31429EAD29DC}"/>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62EF785F-A2E2-42E7-9231-15C8409A6F86}"/>
              </a:ext>
            </a:extLst>
          </p:cNvPr>
          <p:cNvSpPr>
            <a:spLocks noGrp="1"/>
          </p:cNvSpPr>
          <p:nvPr>
            <p:ph type="sldNum" sz="quarter" idx="12"/>
          </p:nvPr>
        </p:nvSpPr>
        <p:spPr/>
        <p:txBody>
          <a:bodyPr/>
          <a:lstStyle>
            <a:lvl1pPr>
              <a:defRPr/>
            </a:lvl1pPr>
          </a:lstStyle>
          <a:p>
            <a:pPr>
              <a:defRPr/>
            </a:pPr>
            <a:fld id="{D1B5BC4F-1474-40FD-8DA6-722E6A745A34}" type="slidenum">
              <a:rPr lang="en-GB" altLang="en-US"/>
              <a:pPr>
                <a:defRPr/>
              </a:pPr>
              <a:t>‹#›</a:t>
            </a:fld>
            <a:endParaRPr lang="en-GB" altLang="en-US"/>
          </a:p>
        </p:txBody>
      </p:sp>
    </p:spTree>
    <p:extLst>
      <p:ext uri="{BB962C8B-B14F-4D97-AF65-F5344CB8AC3E}">
        <p14:creationId xmlns:p14="http://schemas.microsoft.com/office/powerpoint/2010/main" val="23385292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A579E27-2B14-4B62-A87B-AA29A2A102EA}"/>
              </a:ext>
            </a:extLst>
          </p:cNvPr>
          <p:cNvSpPr>
            <a:spLocks noGrp="1"/>
          </p:cNvSpPr>
          <p:nvPr>
            <p:ph type="dt" sz="half" idx="10"/>
          </p:nvPr>
        </p:nvSpPr>
        <p:spPr/>
        <p:txBody>
          <a:bodyPr/>
          <a:lstStyle>
            <a:lvl1pPr>
              <a:defRPr/>
            </a:lvl1pPr>
          </a:lstStyle>
          <a:p>
            <a:pPr>
              <a:defRPr/>
            </a:pPr>
            <a:fld id="{A6C7E4E4-F669-47FA-B0C8-13FBA4C6B150}" type="datetimeFigureOut">
              <a:rPr lang="en-GB"/>
              <a:pPr>
                <a:defRPr/>
              </a:pPr>
              <a:t>30/11/2018</a:t>
            </a:fld>
            <a:endParaRPr lang="en-GB"/>
          </a:p>
        </p:txBody>
      </p:sp>
      <p:sp>
        <p:nvSpPr>
          <p:cNvPr id="6" name="Footer Placeholder 4">
            <a:extLst>
              <a:ext uri="{FF2B5EF4-FFF2-40B4-BE49-F238E27FC236}">
                <a16:creationId xmlns:a16="http://schemas.microsoft.com/office/drawing/2014/main" id="{3EA5AFEE-DBC4-481C-9D06-F5455B2022E8}"/>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BE61D79C-4018-4415-BC81-6CC3AEEB8498}"/>
              </a:ext>
            </a:extLst>
          </p:cNvPr>
          <p:cNvSpPr>
            <a:spLocks noGrp="1"/>
          </p:cNvSpPr>
          <p:nvPr>
            <p:ph type="sldNum" sz="quarter" idx="12"/>
          </p:nvPr>
        </p:nvSpPr>
        <p:spPr/>
        <p:txBody>
          <a:bodyPr/>
          <a:lstStyle>
            <a:lvl1pPr>
              <a:defRPr/>
            </a:lvl1pPr>
          </a:lstStyle>
          <a:p>
            <a:pPr>
              <a:defRPr/>
            </a:pPr>
            <a:fld id="{1BF28D44-D005-495F-B87D-EFA01C7CC667}" type="slidenum">
              <a:rPr lang="en-GB" altLang="en-US"/>
              <a:pPr>
                <a:defRPr/>
              </a:pPr>
              <a:t>‹#›</a:t>
            </a:fld>
            <a:endParaRPr lang="en-GB" altLang="en-US"/>
          </a:p>
        </p:txBody>
      </p:sp>
    </p:spTree>
    <p:extLst>
      <p:ext uri="{BB962C8B-B14F-4D97-AF65-F5344CB8AC3E}">
        <p14:creationId xmlns:p14="http://schemas.microsoft.com/office/powerpoint/2010/main" val="2533113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a:extLst>
              <a:ext uri="{FF2B5EF4-FFF2-40B4-BE49-F238E27FC236}">
                <a16:creationId xmlns:a16="http://schemas.microsoft.com/office/drawing/2014/main" id="{581ACD1C-24FE-4E81-BBC2-CDA42B3C70DA}"/>
              </a:ext>
            </a:extLst>
          </p:cNvPr>
          <p:cNvSpPr>
            <a:spLocks noGrp="1"/>
          </p:cNvSpPr>
          <p:nvPr>
            <p:ph type="sldNum" sz="quarter" idx="10"/>
          </p:nvPr>
        </p:nvSpPr>
        <p:spPr/>
        <p:txBody>
          <a:bodyPr/>
          <a:lstStyle>
            <a:lvl1pPr>
              <a:defRPr/>
            </a:lvl1pPr>
          </a:lstStyle>
          <a:p>
            <a:pPr>
              <a:defRPr/>
            </a:pPr>
            <a:fld id="{594B23EA-31D3-43F8-887A-704263F2A5FE}" type="slidenum">
              <a:rPr lang="en-GB" altLang="en-US"/>
              <a:pPr>
                <a:defRPr/>
              </a:pPr>
              <a:t>‹#›</a:t>
            </a:fld>
            <a:endParaRPr lang="en-GB" altLang="en-US"/>
          </a:p>
        </p:txBody>
      </p:sp>
    </p:spTree>
    <p:extLst>
      <p:ext uri="{BB962C8B-B14F-4D97-AF65-F5344CB8AC3E}">
        <p14:creationId xmlns:p14="http://schemas.microsoft.com/office/powerpoint/2010/main" val="18251186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324C9E6-3D3B-42CE-9DB2-27E56A492CCD}"/>
              </a:ext>
            </a:extLst>
          </p:cNvPr>
          <p:cNvSpPr>
            <a:spLocks noGrp="1"/>
          </p:cNvSpPr>
          <p:nvPr>
            <p:ph type="dt" sz="half" idx="10"/>
          </p:nvPr>
        </p:nvSpPr>
        <p:spPr/>
        <p:txBody>
          <a:bodyPr/>
          <a:lstStyle>
            <a:lvl1pPr>
              <a:defRPr/>
            </a:lvl1pPr>
          </a:lstStyle>
          <a:p>
            <a:pPr>
              <a:defRPr/>
            </a:pPr>
            <a:fld id="{0402C658-7308-4346-9ACB-5103542EB617}" type="datetimeFigureOut">
              <a:rPr lang="en-GB"/>
              <a:pPr>
                <a:defRPr/>
              </a:pPr>
              <a:t>30/11/2018</a:t>
            </a:fld>
            <a:endParaRPr lang="en-GB"/>
          </a:p>
        </p:txBody>
      </p:sp>
      <p:sp>
        <p:nvSpPr>
          <p:cNvPr id="6" name="Footer Placeholder 4">
            <a:extLst>
              <a:ext uri="{FF2B5EF4-FFF2-40B4-BE49-F238E27FC236}">
                <a16:creationId xmlns:a16="http://schemas.microsoft.com/office/drawing/2014/main" id="{C6C32489-BC51-4172-A714-6B8BF358512C}"/>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2508BED1-2CC5-4AC7-80F1-34400D0997F0}"/>
              </a:ext>
            </a:extLst>
          </p:cNvPr>
          <p:cNvSpPr>
            <a:spLocks noGrp="1"/>
          </p:cNvSpPr>
          <p:nvPr>
            <p:ph type="sldNum" sz="quarter" idx="12"/>
          </p:nvPr>
        </p:nvSpPr>
        <p:spPr/>
        <p:txBody>
          <a:bodyPr/>
          <a:lstStyle>
            <a:lvl1pPr>
              <a:defRPr/>
            </a:lvl1pPr>
          </a:lstStyle>
          <a:p>
            <a:pPr>
              <a:defRPr/>
            </a:pPr>
            <a:fld id="{49117D34-B30F-4EA8-BDC4-6FC4170E0827}" type="slidenum">
              <a:rPr lang="en-GB" altLang="en-US"/>
              <a:pPr>
                <a:defRPr/>
              </a:pPr>
              <a:t>‹#›</a:t>
            </a:fld>
            <a:endParaRPr lang="en-GB" altLang="en-US"/>
          </a:p>
        </p:txBody>
      </p:sp>
    </p:spTree>
    <p:extLst>
      <p:ext uri="{BB962C8B-B14F-4D97-AF65-F5344CB8AC3E}">
        <p14:creationId xmlns:p14="http://schemas.microsoft.com/office/powerpoint/2010/main" val="3926538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77BF63-FC41-4CDE-BE17-C704A654F0A1}"/>
              </a:ext>
            </a:extLst>
          </p:cNvPr>
          <p:cNvSpPr>
            <a:spLocks noGrp="1"/>
          </p:cNvSpPr>
          <p:nvPr>
            <p:ph type="dt" sz="half" idx="10"/>
          </p:nvPr>
        </p:nvSpPr>
        <p:spPr/>
        <p:txBody>
          <a:bodyPr/>
          <a:lstStyle>
            <a:lvl1pPr>
              <a:defRPr/>
            </a:lvl1pPr>
          </a:lstStyle>
          <a:p>
            <a:pPr>
              <a:defRPr/>
            </a:pPr>
            <a:fld id="{3A595E10-DBC7-4230-8A5C-100E3F0CC498}" type="datetimeFigureOut">
              <a:rPr lang="en-GB"/>
              <a:pPr>
                <a:defRPr/>
              </a:pPr>
              <a:t>30/11/2018</a:t>
            </a:fld>
            <a:endParaRPr lang="en-GB"/>
          </a:p>
        </p:txBody>
      </p:sp>
      <p:sp>
        <p:nvSpPr>
          <p:cNvPr id="5" name="Footer Placeholder 4">
            <a:extLst>
              <a:ext uri="{FF2B5EF4-FFF2-40B4-BE49-F238E27FC236}">
                <a16:creationId xmlns:a16="http://schemas.microsoft.com/office/drawing/2014/main" id="{88BFFC93-3C97-4514-9803-73CA1EBE0601}"/>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B9D0E5E-AC4A-4EDF-8C90-54910A57A72D}"/>
              </a:ext>
            </a:extLst>
          </p:cNvPr>
          <p:cNvSpPr>
            <a:spLocks noGrp="1"/>
          </p:cNvSpPr>
          <p:nvPr>
            <p:ph type="sldNum" sz="quarter" idx="12"/>
          </p:nvPr>
        </p:nvSpPr>
        <p:spPr/>
        <p:txBody>
          <a:bodyPr/>
          <a:lstStyle>
            <a:lvl1pPr>
              <a:defRPr/>
            </a:lvl1pPr>
          </a:lstStyle>
          <a:p>
            <a:pPr>
              <a:defRPr/>
            </a:pPr>
            <a:fld id="{AFAEDE98-CFF3-46FA-A3C1-6AB5FEF870AF}" type="slidenum">
              <a:rPr lang="en-GB" altLang="en-US"/>
              <a:pPr>
                <a:defRPr/>
              </a:pPr>
              <a:t>‹#›</a:t>
            </a:fld>
            <a:endParaRPr lang="en-GB" altLang="en-US"/>
          </a:p>
        </p:txBody>
      </p:sp>
    </p:spTree>
    <p:extLst>
      <p:ext uri="{BB962C8B-B14F-4D97-AF65-F5344CB8AC3E}">
        <p14:creationId xmlns:p14="http://schemas.microsoft.com/office/powerpoint/2010/main" val="289151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992D8D-3A19-4536-9A0C-EC11EBE00955}"/>
              </a:ext>
            </a:extLst>
          </p:cNvPr>
          <p:cNvSpPr>
            <a:spLocks noGrp="1"/>
          </p:cNvSpPr>
          <p:nvPr>
            <p:ph type="dt" sz="half" idx="10"/>
          </p:nvPr>
        </p:nvSpPr>
        <p:spPr/>
        <p:txBody>
          <a:bodyPr/>
          <a:lstStyle>
            <a:lvl1pPr>
              <a:defRPr/>
            </a:lvl1pPr>
          </a:lstStyle>
          <a:p>
            <a:pPr>
              <a:defRPr/>
            </a:pPr>
            <a:fld id="{55A3AE98-B380-4E06-B3B6-ABB599515B26}" type="datetimeFigureOut">
              <a:rPr lang="en-GB"/>
              <a:pPr>
                <a:defRPr/>
              </a:pPr>
              <a:t>30/11/2018</a:t>
            </a:fld>
            <a:endParaRPr lang="en-GB"/>
          </a:p>
        </p:txBody>
      </p:sp>
      <p:sp>
        <p:nvSpPr>
          <p:cNvPr id="5" name="Footer Placeholder 4">
            <a:extLst>
              <a:ext uri="{FF2B5EF4-FFF2-40B4-BE49-F238E27FC236}">
                <a16:creationId xmlns:a16="http://schemas.microsoft.com/office/drawing/2014/main" id="{5F401509-C4D0-4E00-BB9B-36CB38733E24}"/>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48972BA-88F1-449A-9831-AA96C9DD8FD3}"/>
              </a:ext>
            </a:extLst>
          </p:cNvPr>
          <p:cNvSpPr>
            <a:spLocks noGrp="1"/>
          </p:cNvSpPr>
          <p:nvPr>
            <p:ph type="sldNum" sz="quarter" idx="12"/>
          </p:nvPr>
        </p:nvSpPr>
        <p:spPr/>
        <p:txBody>
          <a:bodyPr/>
          <a:lstStyle>
            <a:lvl1pPr>
              <a:defRPr/>
            </a:lvl1pPr>
          </a:lstStyle>
          <a:p>
            <a:pPr>
              <a:defRPr/>
            </a:pPr>
            <a:fld id="{40B65B20-708C-440D-B6E6-A41A07838CD0}" type="slidenum">
              <a:rPr lang="en-GB" altLang="en-US"/>
              <a:pPr>
                <a:defRPr/>
              </a:pPr>
              <a:t>‹#›</a:t>
            </a:fld>
            <a:endParaRPr lang="en-GB" altLang="en-US"/>
          </a:p>
        </p:txBody>
      </p:sp>
    </p:spTree>
    <p:extLst>
      <p:ext uri="{BB962C8B-B14F-4D97-AF65-F5344CB8AC3E}">
        <p14:creationId xmlns:p14="http://schemas.microsoft.com/office/powerpoint/2010/main" val="180569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5">
            <a:extLst>
              <a:ext uri="{FF2B5EF4-FFF2-40B4-BE49-F238E27FC236}">
                <a16:creationId xmlns:a16="http://schemas.microsoft.com/office/drawing/2014/main" id="{E5DB551C-B033-4DEA-B4AF-CEEC287BD590}"/>
              </a:ext>
            </a:extLst>
          </p:cNvPr>
          <p:cNvSpPr>
            <a:spLocks noGrp="1"/>
          </p:cNvSpPr>
          <p:nvPr>
            <p:ph type="sldNum" sz="quarter" idx="10"/>
          </p:nvPr>
        </p:nvSpPr>
        <p:spPr/>
        <p:txBody>
          <a:bodyPr/>
          <a:lstStyle>
            <a:lvl1pPr>
              <a:defRPr/>
            </a:lvl1pPr>
          </a:lstStyle>
          <a:p>
            <a:pPr>
              <a:defRPr/>
            </a:pPr>
            <a:fld id="{0879A09A-8377-4F3F-8FAA-413B9ADB944D}" type="slidenum">
              <a:rPr lang="en-GB" altLang="en-US"/>
              <a:pPr>
                <a:defRPr/>
              </a:pPr>
              <a:t>‹#›</a:t>
            </a:fld>
            <a:endParaRPr lang="en-GB" altLang="en-US"/>
          </a:p>
        </p:txBody>
      </p:sp>
    </p:spTree>
    <p:extLst>
      <p:ext uri="{BB962C8B-B14F-4D97-AF65-F5344CB8AC3E}">
        <p14:creationId xmlns:p14="http://schemas.microsoft.com/office/powerpoint/2010/main" val="2840023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246188" y="2173288"/>
            <a:ext cx="3311525"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710113" y="2173288"/>
            <a:ext cx="3313112"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5">
            <a:extLst>
              <a:ext uri="{FF2B5EF4-FFF2-40B4-BE49-F238E27FC236}">
                <a16:creationId xmlns:a16="http://schemas.microsoft.com/office/drawing/2014/main" id="{C66D0701-7208-4EDD-BA4E-E2B87E4A42B7}"/>
              </a:ext>
            </a:extLst>
          </p:cNvPr>
          <p:cNvSpPr>
            <a:spLocks noGrp="1"/>
          </p:cNvSpPr>
          <p:nvPr>
            <p:ph type="sldNum" sz="quarter" idx="10"/>
          </p:nvPr>
        </p:nvSpPr>
        <p:spPr/>
        <p:txBody>
          <a:bodyPr/>
          <a:lstStyle>
            <a:lvl1pPr>
              <a:defRPr/>
            </a:lvl1pPr>
          </a:lstStyle>
          <a:p>
            <a:pPr>
              <a:defRPr/>
            </a:pPr>
            <a:fld id="{92536CE6-427E-48AA-85EC-4E74B2E5170F}" type="slidenum">
              <a:rPr lang="en-GB" altLang="en-US"/>
              <a:pPr>
                <a:defRPr/>
              </a:pPr>
              <a:t>‹#›</a:t>
            </a:fld>
            <a:endParaRPr lang="en-GB" altLang="en-US"/>
          </a:p>
        </p:txBody>
      </p:sp>
    </p:spTree>
    <p:extLst>
      <p:ext uri="{BB962C8B-B14F-4D97-AF65-F5344CB8AC3E}">
        <p14:creationId xmlns:p14="http://schemas.microsoft.com/office/powerpoint/2010/main" val="2014748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5">
            <a:extLst>
              <a:ext uri="{FF2B5EF4-FFF2-40B4-BE49-F238E27FC236}">
                <a16:creationId xmlns:a16="http://schemas.microsoft.com/office/drawing/2014/main" id="{3985F2FE-DA09-4524-B283-6A7C7C2E0EE2}"/>
              </a:ext>
            </a:extLst>
          </p:cNvPr>
          <p:cNvSpPr>
            <a:spLocks noGrp="1"/>
          </p:cNvSpPr>
          <p:nvPr>
            <p:ph type="sldNum" sz="quarter" idx="10"/>
          </p:nvPr>
        </p:nvSpPr>
        <p:spPr/>
        <p:txBody>
          <a:bodyPr/>
          <a:lstStyle>
            <a:lvl1pPr>
              <a:defRPr/>
            </a:lvl1pPr>
          </a:lstStyle>
          <a:p>
            <a:pPr>
              <a:defRPr/>
            </a:pPr>
            <a:fld id="{448392FA-4B9E-46D8-8608-9B6AEA8C3E07}" type="slidenum">
              <a:rPr lang="en-GB" altLang="en-US"/>
              <a:pPr>
                <a:defRPr/>
              </a:pPr>
              <a:t>‹#›</a:t>
            </a:fld>
            <a:endParaRPr lang="en-GB" altLang="en-US"/>
          </a:p>
        </p:txBody>
      </p:sp>
    </p:spTree>
    <p:extLst>
      <p:ext uri="{BB962C8B-B14F-4D97-AF65-F5344CB8AC3E}">
        <p14:creationId xmlns:p14="http://schemas.microsoft.com/office/powerpoint/2010/main" val="3159761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5">
            <a:extLst>
              <a:ext uri="{FF2B5EF4-FFF2-40B4-BE49-F238E27FC236}">
                <a16:creationId xmlns:a16="http://schemas.microsoft.com/office/drawing/2014/main" id="{D66F01A8-CE7A-41B6-98D5-1CE5F169396E}"/>
              </a:ext>
            </a:extLst>
          </p:cNvPr>
          <p:cNvSpPr>
            <a:spLocks noGrp="1"/>
          </p:cNvSpPr>
          <p:nvPr>
            <p:ph type="sldNum" sz="quarter" idx="10"/>
          </p:nvPr>
        </p:nvSpPr>
        <p:spPr/>
        <p:txBody>
          <a:bodyPr/>
          <a:lstStyle>
            <a:lvl1pPr>
              <a:defRPr/>
            </a:lvl1pPr>
          </a:lstStyle>
          <a:p>
            <a:pPr>
              <a:defRPr/>
            </a:pPr>
            <a:fld id="{65EC034F-143F-4544-AF81-51CB566EDF75}" type="slidenum">
              <a:rPr lang="en-GB" altLang="en-US"/>
              <a:pPr>
                <a:defRPr/>
              </a:pPr>
              <a:t>‹#›</a:t>
            </a:fld>
            <a:endParaRPr lang="en-GB" altLang="en-US"/>
          </a:p>
        </p:txBody>
      </p:sp>
    </p:spTree>
    <p:extLst>
      <p:ext uri="{BB962C8B-B14F-4D97-AF65-F5344CB8AC3E}">
        <p14:creationId xmlns:p14="http://schemas.microsoft.com/office/powerpoint/2010/main" val="4111393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9171D54F-0A1C-4328-B804-26F2546B9143}"/>
              </a:ext>
            </a:extLst>
          </p:cNvPr>
          <p:cNvSpPr>
            <a:spLocks noGrp="1"/>
          </p:cNvSpPr>
          <p:nvPr>
            <p:ph type="sldNum" sz="quarter" idx="10"/>
          </p:nvPr>
        </p:nvSpPr>
        <p:spPr/>
        <p:txBody>
          <a:bodyPr/>
          <a:lstStyle>
            <a:lvl1pPr>
              <a:defRPr/>
            </a:lvl1pPr>
          </a:lstStyle>
          <a:p>
            <a:pPr>
              <a:defRPr/>
            </a:pPr>
            <a:fld id="{792546AB-7AED-4D97-9D04-916AB05DD764}" type="slidenum">
              <a:rPr lang="en-GB" altLang="en-US"/>
              <a:pPr>
                <a:defRPr/>
              </a:pPr>
              <a:t>‹#›</a:t>
            </a:fld>
            <a:endParaRPr lang="en-GB" altLang="en-US"/>
          </a:p>
        </p:txBody>
      </p:sp>
    </p:spTree>
    <p:extLst>
      <p:ext uri="{BB962C8B-B14F-4D97-AF65-F5344CB8AC3E}">
        <p14:creationId xmlns:p14="http://schemas.microsoft.com/office/powerpoint/2010/main" val="3038775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a:extLst>
              <a:ext uri="{FF2B5EF4-FFF2-40B4-BE49-F238E27FC236}">
                <a16:creationId xmlns:a16="http://schemas.microsoft.com/office/drawing/2014/main" id="{195F4289-3CAA-4158-B621-F14EEB0A6545}"/>
              </a:ext>
            </a:extLst>
          </p:cNvPr>
          <p:cNvSpPr>
            <a:spLocks noGrp="1"/>
          </p:cNvSpPr>
          <p:nvPr>
            <p:ph type="sldNum" sz="quarter" idx="10"/>
          </p:nvPr>
        </p:nvSpPr>
        <p:spPr/>
        <p:txBody>
          <a:bodyPr/>
          <a:lstStyle>
            <a:lvl1pPr>
              <a:defRPr/>
            </a:lvl1pPr>
          </a:lstStyle>
          <a:p>
            <a:pPr>
              <a:defRPr/>
            </a:pPr>
            <a:fld id="{5269675E-BB18-41D4-8E2E-CA25673455F1}" type="slidenum">
              <a:rPr lang="en-GB" altLang="en-US"/>
              <a:pPr>
                <a:defRPr/>
              </a:pPr>
              <a:t>‹#›</a:t>
            </a:fld>
            <a:endParaRPr lang="en-GB" altLang="en-US"/>
          </a:p>
        </p:txBody>
      </p:sp>
    </p:spTree>
    <p:extLst>
      <p:ext uri="{BB962C8B-B14F-4D97-AF65-F5344CB8AC3E}">
        <p14:creationId xmlns:p14="http://schemas.microsoft.com/office/powerpoint/2010/main" val="3752531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a:extLst>
              <a:ext uri="{FF2B5EF4-FFF2-40B4-BE49-F238E27FC236}">
                <a16:creationId xmlns:a16="http://schemas.microsoft.com/office/drawing/2014/main" id="{FCCF8D84-9621-4996-B916-330FC43DB905}"/>
              </a:ext>
            </a:extLst>
          </p:cNvPr>
          <p:cNvSpPr>
            <a:spLocks noGrp="1"/>
          </p:cNvSpPr>
          <p:nvPr>
            <p:ph type="sldNum" sz="quarter" idx="10"/>
          </p:nvPr>
        </p:nvSpPr>
        <p:spPr/>
        <p:txBody>
          <a:bodyPr/>
          <a:lstStyle>
            <a:lvl1pPr>
              <a:defRPr/>
            </a:lvl1pPr>
          </a:lstStyle>
          <a:p>
            <a:pPr>
              <a:defRPr/>
            </a:pPr>
            <a:fld id="{55A17C51-5104-4D05-923F-44A064123A19}" type="slidenum">
              <a:rPr lang="en-GB" altLang="en-US"/>
              <a:pPr>
                <a:defRPr/>
              </a:pPr>
              <a:t>‹#›</a:t>
            </a:fld>
            <a:endParaRPr lang="en-GB" altLang="en-US"/>
          </a:p>
        </p:txBody>
      </p:sp>
    </p:spTree>
    <p:extLst>
      <p:ext uri="{BB962C8B-B14F-4D97-AF65-F5344CB8AC3E}">
        <p14:creationId xmlns:p14="http://schemas.microsoft.com/office/powerpoint/2010/main" val="1871798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AC57AE4-7296-401F-98DA-6DD1A2392993}"/>
              </a:ext>
            </a:extLst>
          </p:cNvPr>
          <p:cNvSpPr>
            <a:spLocks noGrp="1"/>
          </p:cNvSpPr>
          <p:nvPr>
            <p:ph type="title"/>
          </p:nvPr>
        </p:nvSpPr>
        <p:spPr bwMode="auto">
          <a:xfrm>
            <a:off x="1328738" y="1177925"/>
            <a:ext cx="75168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1027" name="Text Placeholder 2">
            <a:extLst>
              <a:ext uri="{FF2B5EF4-FFF2-40B4-BE49-F238E27FC236}">
                <a16:creationId xmlns:a16="http://schemas.microsoft.com/office/drawing/2014/main" id="{2D7C86E7-F416-41E5-B473-AE9310EB7C05}"/>
              </a:ext>
            </a:extLst>
          </p:cNvPr>
          <p:cNvSpPr>
            <a:spLocks noGrp="1"/>
          </p:cNvSpPr>
          <p:nvPr>
            <p:ph type="body" idx="1"/>
          </p:nvPr>
        </p:nvSpPr>
        <p:spPr bwMode="auto">
          <a:xfrm>
            <a:off x="1246188" y="2173288"/>
            <a:ext cx="6777037"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p:txBody>
      </p:sp>
      <p:pic>
        <p:nvPicPr>
          <p:cNvPr id="1028" name="Picture 10" descr="UCLH_Vert.png">
            <a:extLst>
              <a:ext uri="{FF2B5EF4-FFF2-40B4-BE49-F238E27FC236}">
                <a16:creationId xmlns:a16="http://schemas.microsoft.com/office/drawing/2014/main" id="{1B6D3621-6A20-4424-AADB-0AEC660707A4}"/>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7788" y="5334000"/>
            <a:ext cx="569912"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71146DE7-4508-4178-809E-A20C773FF713}"/>
              </a:ext>
            </a:extLst>
          </p:cNvPr>
          <p:cNvSpPr>
            <a:spLocks noGrp="1"/>
          </p:cNvSpPr>
          <p:nvPr>
            <p:ph type="sldNum" sz="quarter" idx="4"/>
          </p:nvPr>
        </p:nvSpPr>
        <p:spPr>
          <a:xfrm>
            <a:off x="8186738" y="6356350"/>
            <a:ext cx="652462" cy="246063"/>
          </a:xfrm>
          <a:prstGeom prst="rect">
            <a:avLst/>
          </a:prstGeom>
        </p:spPr>
        <p:txBody>
          <a:bodyPr vert="horz" wrap="square" lIns="0" tIns="0" rIns="0" bIns="0" numCol="1" anchor="b" anchorCtr="0" compatLnSpc="1">
            <a:prstTxWarp prst="textNoShape">
              <a:avLst/>
            </a:prstTxWarp>
          </a:bodyPr>
          <a:lstStyle>
            <a:lvl1pPr algn="r" eaLnBrk="1" hangingPunct="1">
              <a:defRPr sz="1200" b="0" baseline="0" smtClean="0"/>
            </a:lvl1pPr>
          </a:lstStyle>
          <a:p>
            <a:pPr>
              <a:defRPr/>
            </a:pPr>
            <a:fld id="{7AA4A786-F2C2-4B3B-9A36-F8BE115548D4}" type="slidenum">
              <a:rPr lang="en-GB" altLang="en-US"/>
              <a:pPr>
                <a:defRPr/>
              </a:pPr>
              <a:t>‹#›</a:t>
            </a:fld>
            <a:endParaRPr lang="en-GB" altLang="en-US"/>
          </a:p>
        </p:txBody>
      </p:sp>
      <p:pic>
        <p:nvPicPr>
          <p:cNvPr id="1030" name="Content Placeholder 5" descr="NHNN colour logo.gif">
            <a:extLst>
              <a:ext uri="{FF2B5EF4-FFF2-40B4-BE49-F238E27FC236}">
                <a16:creationId xmlns:a16="http://schemas.microsoft.com/office/drawing/2014/main" id="{E7B5442F-F0A2-41C8-850D-D65FDE70809C}"/>
              </a:ext>
            </a:extLst>
          </p:cNvPr>
          <p:cNvPicPr>
            <a:picLocks noChangeAspect="1"/>
          </p:cNvPicPr>
          <p:nvPr userDrawn="1"/>
        </p:nvPicPr>
        <p:blipFill>
          <a:blip r:embed="rId14">
            <a:extLst>
              <a:ext uri="{28A0092B-C50C-407E-A947-70E740481C1C}">
                <a14:useLocalDpi xmlns:a14="http://schemas.microsoft.com/office/drawing/2010/main" val="0"/>
              </a:ext>
            </a:extLst>
          </a:blip>
          <a:srcRect l="-32291" r="-32291"/>
          <a:stretch>
            <a:fillRect/>
          </a:stretch>
        </p:blipFill>
        <p:spPr bwMode="auto">
          <a:xfrm>
            <a:off x="-369888" y="152400"/>
            <a:ext cx="1936751"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a:extLst>
              <a:ext uri="{FF2B5EF4-FFF2-40B4-BE49-F238E27FC236}">
                <a16:creationId xmlns:a16="http://schemas.microsoft.com/office/drawing/2014/main" id="{3F893623-AE47-439D-8E49-2C53EB0EA71C}"/>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435600" y="220663"/>
            <a:ext cx="3402013"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16"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Lst>
  <p:hf hdr="0" ftr="0" dt="0"/>
  <p:txStyles>
    <p:titleStyle>
      <a:lvl1pPr algn="l" defTabSz="457200" rtl="0" eaLnBrk="0" fontAlgn="base" hangingPunct="0">
        <a:spcBef>
          <a:spcPct val="0"/>
        </a:spcBef>
        <a:spcAft>
          <a:spcPct val="0"/>
        </a:spcAft>
        <a:defRPr sz="2800">
          <a:solidFill>
            <a:srgbClr val="006A71"/>
          </a:solidFill>
          <a:latin typeface="+mj-lt"/>
          <a:ea typeface="+mj-ea"/>
          <a:cs typeface="+mj-cs"/>
        </a:defRPr>
      </a:lvl1pPr>
      <a:lvl2pPr algn="l" defTabSz="457200" rtl="0" eaLnBrk="0" fontAlgn="base" hangingPunct="0">
        <a:spcBef>
          <a:spcPct val="0"/>
        </a:spcBef>
        <a:spcAft>
          <a:spcPct val="0"/>
        </a:spcAft>
        <a:defRPr sz="2800">
          <a:solidFill>
            <a:srgbClr val="006A71"/>
          </a:solidFill>
          <a:latin typeface="Arial" charset="0"/>
          <a:ea typeface="ＭＳ Ｐゴシック" charset="-128"/>
        </a:defRPr>
      </a:lvl2pPr>
      <a:lvl3pPr algn="l" defTabSz="457200" rtl="0" eaLnBrk="0" fontAlgn="base" hangingPunct="0">
        <a:spcBef>
          <a:spcPct val="0"/>
        </a:spcBef>
        <a:spcAft>
          <a:spcPct val="0"/>
        </a:spcAft>
        <a:defRPr sz="2800">
          <a:solidFill>
            <a:srgbClr val="006A71"/>
          </a:solidFill>
          <a:latin typeface="Arial" charset="0"/>
          <a:ea typeface="ＭＳ Ｐゴシック" charset="-128"/>
        </a:defRPr>
      </a:lvl3pPr>
      <a:lvl4pPr algn="l" defTabSz="457200" rtl="0" eaLnBrk="0" fontAlgn="base" hangingPunct="0">
        <a:spcBef>
          <a:spcPct val="0"/>
        </a:spcBef>
        <a:spcAft>
          <a:spcPct val="0"/>
        </a:spcAft>
        <a:defRPr sz="2800">
          <a:solidFill>
            <a:srgbClr val="006A71"/>
          </a:solidFill>
          <a:latin typeface="Arial" charset="0"/>
          <a:ea typeface="ＭＳ Ｐゴシック" charset="-128"/>
        </a:defRPr>
      </a:lvl4pPr>
      <a:lvl5pPr algn="l" defTabSz="457200" rtl="0" eaLnBrk="0" fontAlgn="base" hangingPunct="0">
        <a:spcBef>
          <a:spcPct val="0"/>
        </a:spcBef>
        <a:spcAft>
          <a:spcPct val="0"/>
        </a:spcAft>
        <a:defRPr sz="2800">
          <a:solidFill>
            <a:srgbClr val="006A71"/>
          </a:solidFill>
          <a:latin typeface="Arial" charset="0"/>
          <a:ea typeface="ＭＳ Ｐゴシック" charset="-128"/>
        </a:defRPr>
      </a:lvl5pPr>
      <a:lvl6pPr marL="457200" algn="l" defTabSz="457200" rtl="0" fontAlgn="base">
        <a:spcBef>
          <a:spcPct val="0"/>
        </a:spcBef>
        <a:spcAft>
          <a:spcPct val="0"/>
        </a:spcAft>
        <a:defRPr sz="2800">
          <a:solidFill>
            <a:srgbClr val="006A71"/>
          </a:solidFill>
          <a:latin typeface="Arial" charset="0"/>
          <a:ea typeface="ＭＳ Ｐゴシック" charset="-128"/>
        </a:defRPr>
      </a:lvl6pPr>
      <a:lvl7pPr marL="914400" algn="l" defTabSz="457200" rtl="0" fontAlgn="base">
        <a:spcBef>
          <a:spcPct val="0"/>
        </a:spcBef>
        <a:spcAft>
          <a:spcPct val="0"/>
        </a:spcAft>
        <a:defRPr sz="2800">
          <a:solidFill>
            <a:srgbClr val="006A71"/>
          </a:solidFill>
          <a:latin typeface="Arial" charset="0"/>
          <a:ea typeface="ＭＳ Ｐゴシック" charset="-128"/>
        </a:defRPr>
      </a:lvl7pPr>
      <a:lvl8pPr marL="1371600" algn="l" defTabSz="457200" rtl="0" fontAlgn="base">
        <a:spcBef>
          <a:spcPct val="0"/>
        </a:spcBef>
        <a:spcAft>
          <a:spcPct val="0"/>
        </a:spcAft>
        <a:defRPr sz="2800">
          <a:solidFill>
            <a:srgbClr val="006A71"/>
          </a:solidFill>
          <a:latin typeface="Arial" charset="0"/>
          <a:ea typeface="ＭＳ Ｐゴシック" charset="-128"/>
        </a:defRPr>
      </a:lvl8pPr>
      <a:lvl9pPr marL="1828800" algn="l" defTabSz="457200" rtl="0" fontAlgn="base">
        <a:spcBef>
          <a:spcPct val="0"/>
        </a:spcBef>
        <a:spcAft>
          <a:spcPct val="0"/>
        </a:spcAft>
        <a:defRPr sz="2800">
          <a:solidFill>
            <a:srgbClr val="006A71"/>
          </a:solidFill>
          <a:latin typeface="Arial" charset="0"/>
          <a:ea typeface="ＭＳ Ｐゴシック" charset="-128"/>
        </a:defRPr>
      </a:lvl9pPr>
    </p:titleStyle>
    <p:bodyStyle>
      <a:lvl1pPr marL="266700" indent="-177800" algn="l" defTabSz="457200" rtl="0" eaLnBrk="0" fontAlgn="base" hangingPunct="0">
        <a:spcBef>
          <a:spcPct val="20000"/>
        </a:spcBef>
        <a:spcAft>
          <a:spcPct val="0"/>
        </a:spcAft>
        <a:buClr>
          <a:schemeClr val="tx1"/>
        </a:buClr>
        <a:buSzPct val="60000"/>
        <a:buFont typeface="Wingdings" panose="05000000000000000000" pitchFamily="2" charset="2"/>
        <a:buChar char="§"/>
        <a:defRPr sz="2000">
          <a:solidFill>
            <a:srgbClr val="000000"/>
          </a:solidFill>
          <a:latin typeface="+mn-lt"/>
          <a:ea typeface="+mn-ea"/>
          <a:cs typeface="+mn-cs"/>
        </a:defRPr>
      </a:lvl1pPr>
      <a:lvl2pPr marL="630238" indent="-184150" algn="l" defTabSz="457200" rtl="0" eaLnBrk="0" fontAlgn="base" hangingPunct="0">
        <a:spcBef>
          <a:spcPct val="20000"/>
        </a:spcBef>
        <a:spcAft>
          <a:spcPct val="0"/>
        </a:spcAft>
        <a:buClr>
          <a:schemeClr val="tx1"/>
        </a:buClr>
        <a:buSzPct val="60000"/>
        <a:buFont typeface="Wingdings" panose="05000000000000000000" pitchFamily="2" charset="2"/>
        <a:buChar char="§"/>
        <a:defRPr sz="2000">
          <a:solidFill>
            <a:srgbClr val="000000"/>
          </a:solidFill>
          <a:latin typeface="+mn-lt"/>
          <a:ea typeface="+mn-ea"/>
        </a:defRPr>
      </a:lvl2pPr>
      <a:lvl3pPr marL="984250" indent="-174625" algn="l" defTabSz="457200" rtl="0" eaLnBrk="0" fontAlgn="base" hangingPunct="0">
        <a:spcBef>
          <a:spcPct val="20000"/>
        </a:spcBef>
        <a:spcAft>
          <a:spcPct val="0"/>
        </a:spcAft>
        <a:buClr>
          <a:schemeClr val="tx1"/>
        </a:buClr>
        <a:buSzPct val="60000"/>
        <a:buFont typeface="Wingdings" panose="05000000000000000000" pitchFamily="2" charset="2"/>
        <a:buChar char="§"/>
        <a:defRPr sz="2000">
          <a:solidFill>
            <a:srgbClr val="000000"/>
          </a:solidFill>
          <a:latin typeface="+mn-lt"/>
          <a:ea typeface="+mn-ea"/>
        </a:defRPr>
      </a:lvl3pPr>
      <a:lvl4pPr marL="1346200" indent="-182563" algn="l" defTabSz="457200" rtl="0" eaLnBrk="0" fontAlgn="base" hangingPunct="0">
        <a:spcBef>
          <a:spcPct val="20000"/>
        </a:spcBef>
        <a:spcAft>
          <a:spcPct val="0"/>
        </a:spcAft>
        <a:buClr>
          <a:schemeClr val="bg1"/>
        </a:buClr>
        <a:buSzPct val="60000"/>
        <a:buFont typeface="Wingdings" panose="05000000000000000000" pitchFamily="2" charset="2"/>
        <a:buChar char="§"/>
        <a:defRPr sz="2000">
          <a:solidFill>
            <a:srgbClr val="000000"/>
          </a:solidFill>
          <a:latin typeface="+mn-lt"/>
          <a:ea typeface="+mn-ea"/>
        </a:defRPr>
      </a:lvl4pPr>
      <a:lvl5pPr marL="2155825" indent="-177800" algn="l" defTabSz="457200" rtl="0" eaLnBrk="0" fontAlgn="base" hangingPunct="0">
        <a:lnSpc>
          <a:spcPts val="2200"/>
        </a:lnSpc>
        <a:spcBef>
          <a:spcPct val="0"/>
        </a:spcBef>
        <a:spcAft>
          <a:spcPts val="600"/>
        </a:spcAft>
        <a:buClr>
          <a:schemeClr val="tx2"/>
        </a:buClr>
        <a:buSzPct val="60000"/>
        <a:buFont typeface="Wingdings" panose="05000000000000000000" pitchFamily="2" charset="2"/>
        <a:buChar char="§"/>
        <a:defRPr sz="2000">
          <a:solidFill>
            <a:schemeClr val="tx1"/>
          </a:solidFill>
          <a:latin typeface="+mn-lt"/>
          <a:ea typeface="+mn-ea"/>
        </a:defRPr>
      </a:lvl5pPr>
      <a:lvl6pPr marL="2613025" indent="-177800" algn="l" defTabSz="457200" rtl="0" fontAlgn="base">
        <a:lnSpc>
          <a:spcPts val="2200"/>
        </a:lnSpc>
        <a:spcBef>
          <a:spcPct val="0"/>
        </a:spcBef>
        <a:spcAft>
          <a:spcPts val="600"/>
        </a:spcAft>
        <a:buClr>
          <a:schemeClr val="tx2"/>
        </a:buClr>
        <a:buSzPct val="60000"/>
        <a:buFont typeface="Wingdings" pitchFamily="2" charset="2"/>
        <a:buChar char="§"/>
        <a:defRPr sz="2000">
          <a:solidFill>
            <a:schemeClr val="tx1"/>
          </a:solidFill>
          <a:latin typeface="+mn-lt"/>
          <a:ea typeface="+mn-ea"/>
        </a:defRPr>
      </a:lvl6pPr>
      <a:lvl7pPr marL="3070225" indent="-177800" algn="l" defTabSz="457200" rtl="0" fontAlgn="base">
        <a:lnSpc>
          <a:spcPts val="2200"/>
        </a:lnSpc>
        <a:spcBef>
          <a:spcPct val="0"/>
        </a:spcBef>
        <a:spcAft>
          <a:spcPts val="600"/>
        </a:spcAft>
        <a:buClr>
          <a:schemeClr val="tx2"/>
        </a:buClr>
        <a:buSzPct val="60000"/>
        <a:buFont typeface="Wingdings" pitchFamily="2" charset="2"/>
        <a:buChar char="§"/>
        <a:defRPr sz="2000">
          <a:solidFill>
            <a:schemeClr val="tx1"/>
          </a:solidFill>
          <a:latin typeface="+mn-lt"/>
          <a:ea typeface="+mn-ea"/>
        </a:defRPr>
      </a:lvl7pPr>
      <a:lvl8pPr marL="3527425" indent="-177800" algn="l" defTabSz="457200" rtl="0" fontAlgn="base">
        <a:lnSpc>
          <a:spcPts val="2200"/>
        </a:lnSpc>
        <a:spcBef>
          <a:spcPct val="0"/>
        </a:spcBef>
        <a:spcAft>
          <a:spcPts val="600"/>
        </a:spcAft>
        <a:buClr>
          <a:schemeClr val="tx2"/>
        </a:buClr>
        <a:buSzPct val="60000"/>
        <a:buFont typeface="Wingdings" pitchFamily="2" charset="2"/>
        <a:buChar char="§"/>
        <a:defRPr sz="2000">
          <a:solidFill>
            <a:schemeClr val="tx1"/>
          </a:solidFill>
          <a:latin typeface="+mn-lt"/>
          <a:ea typeface="+mn-ea"/>
        </a:defRPr>
      </a:lvl8pPr>
      <a:lvl9pPr marL="3984625" indent="-177800" algn="l" defTabSz="457200" rtl="0" fontAlgn="base">
        <a:lnSpc>
          <a:spcPts val="2200"/>
        </a:lnSpc>
        <a:spcBef>
          <a:spcPct val="0"/>
        </a:spcBef>
        <a:spcAft>
          <a:spcPts val="600"/>
        </a:spcAft>
        <a:buClr>
          <a:schemeClr val="tx2"/>
        </a:buClr>
        <a:buSzPct val="60000"/>
        <a:buFont typeface="Wingdings" pitchFamily="2"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4F11BDE2-AFE5-4E03-A971-7CB43B86520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1" name="Text Placeholder 2">
            <a:extLst>
              <a:ext uri="{FF2B5EF4-FFF2-40B4-BE49-F238E27FC236}">
                <a16:creationId xmlns:a16="http://schemas.microsoft.com/office/drawing/2014/main" id="{5FC57BCE-02B4-4965-A98B-367402F880F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75329D84-4E40-49F6-B074-BF69C197EE55}"/>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ea typeface="ＭＳ Ｐゴシック" charset="-128"/>
              </a:defRPr>
            </a:lvl1pPr>
          </a:lstStyle>
          <a:p>
            <a:pPr>
              <a:defRPr/>
            </a:pPr>
            <a:fld id="{0CB8F971-AFD4-4FEB-9DEF-42A95F539675}" type="datetimeFigureOut">
              <a:rPr lang="en-GB"/>
              <a:pPr>
                <a:defRPr/>
              </a:pPr>
              <a:t>30/11/2018</a:t>
            </a:fld>
            <a:endParaRPr lang="en-GB"/>
          </a:p>
        </p:txBody>
      </p:sp>
      <p:sp>
        <p:nvSpPr>
          <p:cNvPr id="5" name="Footer Placeholder 4">
            <a:extLst>
              <a:ext uri="{FF2B5EF4-FFF2-40B4-BE49-F238E27FC236}">
                <a16:creationId xmlns:a16="http://schemas.microsoft.com/office/drawing/2014/main" id="{7B56EBFD-814F-47A0-A62E-68593CDD098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ＭＳ Ｐゴシック" charset="-128"/>
              </a:defRPr>
            </a:lvl1pPr>
          </a:lstStyle>
          <a:p>
            <a:pPr>
              <a:defRPr/>
            </a:pPr>
            <a:endParaRPr lang="en-GB"/>
          </a:p>
        </p:txBody>
      </p:sp>
      <p:sp>
        <p:nvSpPr>
          <p:cNvPr id="6" name="Slide Number Placeholder 5">
            <a:extLst>
              <a:ext uri="{FF2B5EF4-FFF2-40B4-BE49-F238E27FC236}">
                <a16:creationId xmlns:a16="http://schemas.microsoft.com/office/drawing/2014/main" id="{54E1267E-0B9D-4F72-B828-9DEAB45BDBD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9E6A6F8E-3165-40C5-8C6A-DBA8DF674394}" type="slidenum">
              <a:rPr lang="en-GB" altLang="en-US"/>
              <a:pPr>
                <a:defRPr/>
              </a:pPr>
              <a:t>‹#›</a:t>
            </a:fld>
            <a:endParaRPr lang="en-GB" altLang="en-US"/>
          </a:p>
        </p:txBody>
      </p:sp>
      <p:pic>
        <p:nvPicPr>
          <p:cNvPr id="2055" name="Picture 10" descr="UCLH_Vert.png">
            <a:extLst>
              <a:ext uri="{FF2B5EF4-FFF2-40B4-BE49-F238E27FC236}">
                <a16:creationId xmlns:a16="http://schemas.microsoft.com/office/drawing/2014/main" id="{7C1F377B-CD7F-4A62-A453-8336DB00677E}"/>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7788" y="5334000"/>
            <a:ext cx="569912"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Content Placeholder 5" descr="NHNN colour logo.gif">
            <a:extLst>
              <a:ext uri="{FF2B5EF4-FFF2-40B4-BE49-F238E27FC236}">
                <a16:creationId xmlns:a16="http://schemas.microsoft.com/office/drawing/2014/main" id="{1CFC1365-7134-49AC-9A0C-6227039D54E8}"/>
              </a:ext>
            </a:extLst>
          </p:cNvPr>
          <p:cNvPicPr>
            <a:picLocks noChangeAspect="1"/>
          </p:cNvPicPr>
          <p:nvPr userDrawn="1"/>
        </p:nvPicPr>
        <p:blipFill>
          <a:blip r:embed="rId14">
            <a:extLst>
              <a:ext uri="{28A0092B-C50C-407E-A947-70E740481C1C}">
                <a14:useLocalDpi xmlns:a14="http://schemas.microsoft.com/office/drawing/2010/main" val="0"/>
              </a:ext>
            </a:extLst>
          </a:blip>
          <a:srcRect l="-32291" r="-32291"/>
          <a:stretch>
            <a:fillRect/>
          </a:stretch>
        </p:blipFill>
        <p:spPr bwMode="auto">
          <a:xfrm>
            <a:off x="-369888" y="152400"/>
            <a:ext cx="1936751"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7">
            <a:extLst>
              <a:ext uri="{FF2B5EF4-FFF2-40B4-BE49-F238E27FC236}">
                <a16:creationId xmlns:a16="http://schemas.microsoft.com/office/drawing/2014/main" id="{EE3E5367-9A43-40F2-A097-8FBBF1043078}"/>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435600" y="220663"/>
            <a:ext cx="3402013"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17" r:id="rId1"/>
    <p:sldLayoutId id="2147484206" r:id="rId2"/>
    <p:sldLayoutId id="2147484207" r:id="rId3"/>
    <p:sldLayoutId id="2147484208" r:id="rId4"/>
    <p:sldLayoutId id="2147484209" r:id="rId5"/>
    <p:sldLayoutId id="2147484210" r:id="rId6"/>
    <p:sldLayoutId id="2147484211" r:id="rId7"/>
    <p:sldLayoutId id="2147484212" r:id="rId8"/>
    <p:sldLayoutId id="2147484213" r:id="rId9"/>
    <p:sldLayoutId id="2147484214" r:id="rId10"/>
    <p:sldLayoutId id="214748421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Jodi.allen@nhs.net" TargetMode="Externa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s://www.nice.org.uk/guidance/ng42"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Charlotte.massey@nhs.net"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slide" Target="slide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C1070D95-CF98-4B50-9D7F-B4C390E7F1B2}"/>
              </a:ext>
            </a:extLst>
          </p:cNvPr>
          <p:cNvSpPr>
            <a:spLocks noGrp="1"/>
          </p:cNvSpPr>
          <p:nvPr>
            <p:ph type="ctrTitle"/>
          </p:nvPr>
        </p:nvSpPr>
        <p:spPr>
          <a:xfrm>
            <a:off x="685800" y="1927225"/>
            <a:ext cx="7772400" cy="1470025"/>
          </a:xfrm>
        </p:spPr>
        <p:txBody>
          <a:bodyPr rtlCol="0">
            <a:normAutofit fontScale="90000"/>
          </a:bodyPr>
          <a:lstStyle/>
          <a:p>
            <a:pPr eaLnBrk="1" fontAlgn="auto" hangingPunct="1">
              <a:spcAft>
                <a:spcPts val="0"/>
              </a:spcAft>
              <a:defRPr/>
            </a:pPr>
            <a:r>
              <a:rPr lang="en-US" altLang="en-US" dirty="0"/>
              <a:t> </a:t>
            </a:r>
            <a:r>
              <a:rPr lang="en-GB" altLang="en-US" b="1" dirty="0"/>
              <a:t>Multidisciplinary assessment and management of cough for airway clearance </a:t>
            </a:r>
            <a:endParaRPr lang="en-US" altLang="en-US" b="1" dirty="0"/>
          </a:p>
        </p:txBody>
      </p:sp>
      <p:sp>
        <p:nvSpPr>
          <p:cNvPr id="3075" name="Rectangle 3">
            <a:extLst>
              <a:ext uri="{FF2B5EF4-FFF2-40B4-BE49-F238E27FC236}">
                <a16:creationId xmlns:a16="http://schemas.microsoft.com/office/drawing/2014/main" id="{C86EC04A-CEA3-4392-A1B7-1462A3E5910F}"/>
              </a:ext>
            </a:extLst>
          </p:cNvPr>
          <p:cNvSpPr>
            <a:spLocks noGrp="1"/>
          </p:cNvSpPr>
          <p:nvPr>
            <p:ph type="subTitle" idx="1"/>
          </p:nvPr>
        </p:nvSpPr>
        <p:spPr>
          <a:xfrm>
            <a:off x="910096" y="3973951"/>
            <a:ext cx="7337425" cy="2214562"/>
          </a:xfrm>
        </p:spPr>
        <p:txBody>
          <a:bodyPr rtlCol="0">
            <a:normAutofit fontScale="92500" lnSpcReduction="10000"/>
          </a:bodyPr>
          <a:lstStyle/>
          <a:p>
            <a:pPr eaLnBrk="1" fontAlgn="auto" hangingPunct="1">
              <a:spcAft>
                <a:spcPts val="0"/>
              </a:spcAft>
              <a:defRPr/>
            </a:pPr>
            <a:endParaRPr lang="en-US" altLang="en-US" sz="2000" dirty="0">
              <a:solidFill>
                <a:schemeClr val="accent5">
                  <a:lumMod val="75000"/>
                </a:schemeClr>
              </a:solidFill>
            </a:endParaRPr>
          </a:p>
          <a:p>
            <a:pPr eaLnBrk="1" fontAlgn="auto" hangingPunct="1">
              <a:spcAft>
                <a:spcPts val="0"/>
              </a:spcAft>
              <a:defRPr/>
            </a:pPr>
            <a:r>
              <a:rPr lang="en-US" altLang="en-US" sz="2000" dirty="0">
                <a:solidFill>
                  <a:schemeClr val="accent5">
                    <a:lumMod val="75000"/>
                  </a:schemeClr>
                </a:solidFill>
              </a:rPr>
              <a:t>Jodi Allen (Senior Speech and Language Therapist)</a:t>
            </a:r>
          </a:p>
          <a:p>
            <a:pPr eaLnBrk="1" fontAlgn="auto" hangingPunct="1">
              <a:spcAft>
                <a:spcPts val="0"/>
              </a:spcAft>
              <a:defRPr/>
            </a:pPr>
            <a:r>
              <a:rPr lang="en-US" altLang="en-US" sz="2000" dirty="0">
                <a:solidFill>
                  <a:schemeClr val="accent5">
                    <a:lumMod val="75000"/>
                  </a:schemeClr>
                </a:solidFill>
                <a:hlinkClick r:id="rId2"/>
              </a:rPr>
              <a:t>Jodi.allen@nhs.net</a:t>
            </a:r>
            <a:r>
              <a:rPr lang="en-US" altLang="en-US" sz="2000" dirty="0">
                <a:solidFill>
                  <a:schemeClr val="accent5">
                    <a:lumMod val="75000"/>
                  </a:schemeClr>
                </a:solidFill>
              </a:rPr>
              <a:t> </a:t>
            </a:r>
          </a:p>
          <a:p>
            <a:pPr eaLnBrk="1" fontAlgn="auto" hangingPunct="1">
              <a:spcAft>
                <a:spcPts val="0"/>
              </a:spcAft>
              <a:defRPr/>
            </a:pPr>
            <a:r>
              <a:rPr lang="en-US" altLang="en-US" sz="2000" dirty="0">
                <a:solidFill>
                  <a:schemeClr val="accent5">
                    <a:lumMod val="75000"/>
                  </a:schemeClr>
                </a:solidFill>
              </a:rPr>
              <a:t>@</a:t>
            </a:r>
            <a:r>
              <a:rPr lang="en-US" altLang="en-US" sz="2000" dirty="0" err="1">
                <a:solidFill>
                  <a:schemeClr val="accent5">
                    <a:lumMod val="75000"/>
                  </a:schemeClr>
                </a:solidFill>
              </a:rPr>
              <a:t>JodiAllenSLT</a:t>
            </a:r>
            <a:endParaRPr lang="en-US" altLang="en-US" sz="2000" dirty="0">
              <a:solidFill>
                <a:schemeClr val="accent5">
                  <a:lumMod val="75000"/>
                </a:schemeClr>
              </a:solidFill>
            </a:endParaRPr>
          </a:p>
          <a:p>
            <a:pPr eaLnBrk="1" fontAlgn="auto" hangingPunct="1">
              <a:spcAft>
                <a:spcPts val="0"/>
              </a:spcAft>
              <a:defRPr/>
            </a:pPr>
            <a:endParaRPr lang="en-US" altLang="en-US" sz="2000" dirty="0">
              <a:solidFill>
                <a:schemeClr val="accent5">
                  <a:lumMod val="75000"/>
                </a:schemeClr>
              </a:solidFill>
            </a:endParaRPr>
          </a:p>
          <a:p>
            <a:pPr eaLnBrk="1" fontAlgn="auto" hangingPunct="1">
              <a:spcAft>
                <a:spcPts val="0"/>
              </a:spcAft>
              <a:defRPr/>
            </a:pPr>
            <a:r>
              <a:rPr lang="en-US" altLang="en-US" sz="2000" dirty="0">
                <a:solidFill>
                  <a:schemeClr val="accent5">
                    <a:lumMod val="75000"/>
                  </a:schemeClr>
                </a:solidFill>
              </a:rPr>
              <a:t>The National Hospital for Neurology and Neurosurgery, Queen Square, London, WC1N 3BG</a:t>
            </a:r>
          </a:p>
          <a:p>
            <a:pPr eaLnBrk="1" fontAlgn="auto" hangingPunct="1">
              <a:spcAft>
                <a:spcPts val="0"/>
              </a:spcAft>
              <a:defRPr/>
            </a:pPr>
            <a:endParaRPr lang="en-US" altLang="en-US" sz="2000" dirty="0">
              <a:solidFill>
                <a:schemeClr val="accent5">
                  <a:lumMod val="75000"/>
                </a:schemeClr>
              </a:solidFill>
            </a:endParaRPr>
          </a:p>
          <a:p>
            <a:pPr eaLnBrk="1" fontAlgn="auto" hangingPunct="1">
              <a:spcAft>
                <a:spcPts val="0"/>
              </a:spcAft>
              <a:defRPr/>
            </a:pPr>
            <a:endParaRPr lang="en-US" altLang="en-US" sz="2000" dirty="0">
              <a:solidFill>
                <a:schemeClr val="accent5">
                  <a:lumMod val="75000"/>
                </a:schemeClr>
              </a:solidFill>
            </a:endParaRPr>
          </a:p>
          <a:p>
            <a:pPr eaLnBrk="1" fontAlgn="auto" hangingPunct="1">
              <a:spcAft>
                <a:spcPts val="0"/>
              </a:spcAft>
              <a:defRPr/>
            </a:pPr>
            <a:endParaRPr lang="en-US" altLang="en-US" dirty="0"/>
          </a:p>
          <a:p>
            <a:pPr eaLnBrk="1" fontAlgn="auto" hangingPunct="1">
              <a:spcAft>
                <a:spcPts val="0"/>
              </a:spcAft>
              <a:defRPr/>
            </a:pPr>
            <a:endParaRPr lang="en-US"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025" y="4954042"/>
            <a:ext cx="263672" cy="254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6109" y="318897"/>
            <a:ext cx="19685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a:extLst>
              <a:ext uri="{FF2B5EF4-FFF2-40B4-BE49-F238E27FC236}">
                <a16:creationId xmlns:a16="http://schemas.microsoft.com/office/drawing/2014/main" id="{2B7CAD79-40A8-420C-B2DA-6CBEED00150A}"/>
              </a:ext>
            </a:extLst>
          </p:cNvPr>
          <p:cNvCxnSpPr/>
          <p:nvPr/>
        </p:nvCxnSpPr>
        <p:spPr>
          <a:xfrm flipV="1">
            <a:off x="1080234" y="1838325"/>
            <a:ext cx="1285875" cy="466725"/>
          </a:xfrm>
          <a:prstGeom prst="line">
            <a:avLst/>
          </a:prstGeom>
          <a:ln w="53975"/>
        </p:spPr>
        <p:style>
          <a:lnRef idx="1">
            <a:schemeClr val="accent2"/>
          </a:lnRef>
          <a:fillRef idx="0">
            <a:schemeClr val="accent2"/>
          </a:fillRef>
          <a:effectRef idx="0">
            <a:schemeClr val="accent2"/>
          </a:effectRef>
          <a:fontRef idx="minor">
            <a:schemeClr val="tx1"/>
          </a:fontRef>
        </p:style>
      </p:cxnSp>
      <p:sp>
        <p:nvSpPr>
          <p:cNvPr id="4" name="TextBox 3">
            <a:extLst>
              <a:ext uri="{FF2B5EF4-FFF2-40B4-BE49-F238E27FC236}">
                <a16:creationId xmlns:a16="http://schemas.microsoft.com/office/drawing/2014/main" id="{B9AEB1CB-EE97-4FD9-80BC-BCF90B18828C}"/>
              </a:ext>
            </a:extLst>
          </p:cNvPr>
          <p:cNvSpPr txBox="1"/>
          <p:nvPr/>
        </p:nvSpPr>
        <p:spPr>
          <a:xfrm>
            <a:off x="1162049" y="1350524"/>
            <a:ext cx="1204059" cy="502702"/>
          </a:xfrm>
          <a:prstGeom prst="rect">
            <a:avLst/>
          </a:prstGeom>
          <a:noFill/>
        </p:spPr>
        <p:txBody>
          <a:bodyPr wrap="square" rtlCol="0">
            <a:spAutoFit/>
          </a:bodyPr>
          <a:lstStyle/>
          <a:p>
            <a:r>
              <a:rPr lang="en-GB" sz="4000" dirty="0">
                <a:solidFill>
                  <a:srgbClr val="C00000"/>
                </a:solidFill>
                <a:latin typeface="Lucida Handwriting" panose="03010101010101010101" pitchFamily="66" charset="0"/>
              </a:rPr>
              <a:t>Inter</a:t>
            </a:r>
            <a:endParaRPr lang="en-US" sz="4000" dirty="0">
              <a:solidFill>
                <a:srgbClr val="C00000"/>
              </a:solidFill>
              <a:latin typeface="Lucida Handwriting" panose="03010101010101010101"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a:extLst>
              <a:ext uri="{FF2B5EF4-FFF2-40B4-BE49-F238E27FC236}">
                <a16:creationId xmlns:a16="http://schemas.microsoft.com/office/drawing/2014/main" id="{D72B7A5B-2F07-4893-9E9B-53CDA2A82D92}"/>
              </a:ext>
            </a:extLst>
          </p:cNvPr>
          <p:cNvSpPr>
            <a:spLocks noGrp="1"/>
          </p:cNvSpPr>
          <p:nvPr>
            <p:ph idx="1"/>
          </p:nvPr>
        </p:nvSpPr>
        <p:spPr>
          <a:xfrm>
            <a:off x="878579" y="2259785"/>
            <a:ext cx="7445232" cy="4362007"/>
          </a:xfrm>
        </p:spPr>
        <p:txBody>
          <a:bodyPr rtlCol="0">
            <a:normAutofit/>
          </a:bodyPr>
          <a:lstStyle/>
          <a:p>
            <a:pPr eaLnBrk="1" fontAlgn="auto" hangingPunct="1">
              <a:spcAft>
                <a:spcPts val="0"/>
              </a:spcAft>
              <a:defRPr/>
            </a:pPr>
            <a:r>
              <a:rPr lang="en-GB" altLang="en-US" dirty="0"/>
              <a:t>52 MND patients (Dec 2017-Oct 2018)</a:t>
            </a:r>
          </a:p>
          <a:p>
            <a:pPr marL="0" indent="0" eaLnBrk="1" fontAlgn="auto" hangingPunct="1">
              <a:spcAft>
                <a:spcPts val="0"/>
              </a:spcAft>
              <a:buNone/>
              <a:defRPr/>
            </a:pPr>
            <a:r>
              <a:rPr lang="en-GB" altLang="en-US" dirty="0"/>
              <a:t> </a:t>
            </a:r>
          </a:p>
          <a:p>
            <a:pPr eaLnBrk="1" fontAlgn="auto" hangingPunct="1">
              <a:spcAft>
                <a:spcPts val="0"/>
              </a:spcAft>
              <a:defRPr/>
            </a:pPr>
            <a:r>
              <a:rPr lang="en-GB" altLang="en-US" dirty="0"/>
              <a:t>71.5% (n=37) PCF &lt; 270l/min – all referred to respiratory physiotherapy for cough augmentation</a:t>
            </a:r>
          </a:p>
          <a:p>
            <a:pPr marL="0" indent="0" eaLnBrk="1" fontAlgn="auto" hangingPunct="1">
              <a:spcAft>
                <a:spcPts val="0"/>
              </a:spcAft>
              <a:buNone/>
              <a:defRPr/>
            </a:pPr>
            <a:endParaRPr lang="en-GB" altLang="en-US" dirty="0"/>
          </a:p>
          <a:p>
            <a:pPr eaLnBrk="1" fontAlgn="auto" hangingPunct="1">
              <a:spcAft>
                <a:spcPts val="0"/>
              </a:spcAft>
              <a:defRPr/>
            </a:pPr>
            <a:endParaRPr lang="en-GB" altLang="en-US" dirty="0"/>
          </a:p>
        </p:txBody>
      </p:sp>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6109" y="318897"/>
            <a:ext cx="19685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a:extLst>
              <a:ext uri="{FF2B5EF4-FFF2-40B4-BE49-F238E27FC236}">
                <a16:creationId xmlns:a16="http://schemas.microsoft.com/office/drawing/2014/main" id="{4F957A6C-8209-487F-85C9-DA44012887F0}"/>
              </a:ext>
            </a:extLst>
          </p:cNvPr>
          <p:cNvSpPr txBox="1">
            <a:spLocks/>
          </p:cNvSpPr>
          <p:nvPr/>
        </p:nvSpPr>
        <p:spPr bwMode="auto">
          <a:xfrm>
            <a:off x="625770" y="927211"/>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b="1" baseline="0" dirty="0"/>
              <a:t>The Data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DFCF51B-EA9D-4C54-B87D-79B86F48BE9C}"/>
              </a:ext>
            </a:extLst>
          </p:cNvPr>
          <p:cNvSpPr>
            <a:spLocks noGrp="1"/>
          </p:cNvSpPr>
          <p:nvPr>
            <p:ph type="title"/>
          </p:nvPr>
        </p:nvSpPr>
        <p:spPr>
          <a:xfrm>
            <a:off x="407324" y="371787"/>
            <a:ext cx="8229600" cy="1143000"/>
          </a:xfrm>
        </p:spPr>
        <p:txBody>
          <a:bodyPr rtlCol="0">
            <a:normAutofit fontScale="90000"/>
          </a:bodyPr>
          <a:lstStyle/>
          <a:p>
            <a:pPr eaLnBrk="1" fontAlgn="auto" hangingPunct="1">
              <a:spcAft>
                <a:spcPts val="0"/>
              </a:spcAft>
              <a:defRPr/>
            </a:pPr>
            <a:br>
              <a:rPr lang="en-GB" altLang="en-US" sz="3600" b="1" dirty="0">
                <a:cs typeface="Arial" panose="020B0604020202020204" pitchFamily="34" charset="0"/>
              </a:rPr>
            </a:br>
            <a:r>
              <a:rPr lang="en-GB" altLang="en-US" sz="3600" b="1" dirty="0">
                <a:cs typeface="Arial" panose="020B0604020202020204" pitchFamily="34" charset="0"/>
              </a:rPr>
              <a:t>Example</a:t>
            </a:r>
          </a:p>
        </p:txBody>
      </p:sp>
      <p:sp>
        <p:nvSpPr>
          <p:cNvPr id="3" name="Content Placeholder 2">
            <a:extLst>
              <a:ext uri="{FF2B5EF4-FFF2-40B4-BE49-F238E27FC236}">
                <a16:creationId xmlns:a16="http://schemas.microsoft.com/office/drawing/2014/main" id="{B4E91357-628C-43E5-B454-32C1554560B2}"/>
              </a:ext>
            </a:extLst>
          </p:cNvPr>
          <p:cNvSpPr>
            <a:spLocks noGrp="1"/>
          </p:cNvSpPr>
          <p:nvPr>
            <p:ph sz="half" idx="2"/>
          </p:nvPr>
        </p:nvSpPr>
        <p:spPr>
          <a:xfrm>
            <a:off x="689956" y="3442684"/>
            <a:ext cx="4098175" cy="4708525"/>
          </a:xfrm>
        </p:spPr>
        <p:txBody>
          <a:bodyPr/>
          <a:lstStyle/>
          <a:p>
            <a:pPr marL="0" indent="0">
              <a:buNone/>
            </a:pPr>
            <a:endParaRPr lang="en-GB" sz="1400" b="1" dirty="0">
              <a:latin typeface="Comic Sans MS" panose="030F0702030302020204" pitchFamily="66" charset="0"/>
            </a:endParaRPr>
          </a:p>
          <a:p>
            <a:pPr marL="0" indent="0">
              <a:buNone/>
            </a:pPr>
            <a:r>
              <a:rPr lang="en-GB" sz="1400" b="1" dirty="0">
                <a:latin typeface="Comic Sans MS" panose="030F0702030302020204" pitchFamily="66" charset="0"/>
              </a:rPr>
              <a:t>Assessment Findings:</a:t>
            </a:r>
          </a:p>
          <a:p>
            <a:pPr marL="0" indent="0">
              <a:buNone/>
            </a:pPr>
            <a:endParaRPr lang="en-GB" sz="1400" dirty="0">
              <a:latin typeface="Comic Sans MS" panose="030F0702030302020204" pitchFamily="66" charset="0"/>
            </a:endParaRPr>
          </a:p>
          <a:p>
            <a:r>
              <a:rPr lang="en-GB" sz="1400" dirty="0">
                <a:latin typeface="Comic Sans MS" panose="030F0702030302020204" pitchFamily="66" charset="0"/>
              </a:rPr>
              <a:t>Peak cough flow 200 (l/min)</a:t>
            </a:r>
          </a:p>
          <a:p>
            <a:r>
              <a:rPr lang="en-GB" sz="1400" dirty="0">
                <a:latin typeface="Comic Sans MS" panose="030F0702030302020204" pitchFamily="66" charset="0"/>
              </a:rPr>
              <a:t>Unmanaged dysphagia</a:t>
            </a:r>
          </a:p>
          <a:p>
            <a:r>
              <a:rPr lang="en-GB" sz="1400" dirty="0">
                <a:latin typeface="Comic Sans MS" panose="030F0702030302020204" pitchFamily="66" charset="0"/>
              </a:rPr>
              <a:t>Coughing strongly linked with eating and drinking</a:t>
            </a:r>
          </a:p>
          <a:p>
            <a:r>
              <a:rPr lang="en-GB" sz="1400" dirty="0">
                <a:latin typeface="Comic Sans MS" panose="030F0702030302020204" pitchFamily="66" charset="0"/>
              </a:rPr>
              <a:t>Perceptually stronger reflexive rather than voluntary cough</a:t>
            </a:r>
          </a:p>
          <a:p>
            <a:r>
              <a:rPr lang="en-GB" sz="1400" dirty="0">
                <a:latin typeface="Comic Sans MS" panose="030F0702030302020204" pitchFamily="66" charset="0"/>
              </a:rPr>
              <a:t>But cough not always elicited in response to aspiration</a:t>
            </a:r>
          </a:p>
          <a:p>
            <a:endParaRPr lang="en-GB" sz="1400" dirty="0"/>
          </a:p>
          <a:p>
            <a:pPr marL="0" indent="0">
              <a:buNone/>
            </a:pPr>
            <a:endParaRPr lang="en-GB" sz="1400" dirty="0"/>
          </a:p>
        </p:txBody>
      </p:sp>
      <p:sp>
        <p:nvSpPr>
          <p:cNvPr id="4" name="Slide Number Placeholder 3"/>
          <p:cNvSpPr>
            <a:spLocks noGrp="1"/>
          </p:cNvSpPr>
          <p:nvPr>
            <p:ph type="sldNum" sz="quarter" idx="12"/>
          </p:nvPr>
        </p:nvSpPr>
        <p:spPr/>
        <p:txBody>
          <a:bodyPr/>
          <a:lstStyle/>
          <a:p>
            <a:pPr>
              <a:defRPr/>
            </a:pPr>
            <a:fld id="{7102C241-58E4-4542-A2A3-15FB0B6FE803}" type="slidenum">
              <a:rPr lang="en-GB" altLang="en-US" smtClean="0"/>
              <a:pPr>
                <a:defRPr/>
              </a:pPr>
              <a:t>11</a:t>
            </a:fld>
            <a:endParaRPr lang="en-GB" altLang="en-US" dirty="0"/>
          </a:p>
        </p:txBody>
      </p:sp>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6109" y="318897"/>
            <a:ext cx="19685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68E00756-0E76-4A74-BD23-EA35942FBC7D}"/>
              </a:ext>
            </a:extLst>
          </p:cNvPr>
          <p:cNvSpPr txBox="1"/>
          <p:nvPr/>
        </p:nvSpPr>
        <p:spPr>
          <a:xfrm>
            <a:off x="465512" y="1587985"/>
            <a:ext cx="3956859" cy="1836400"/>
          </a:xfrm>
          <a:prstGeom prst="rect">
            <a:avLst/>
          </a:prstGeom>
          <a:noFill/>
        </p:spPr>
        <p:txBody>
          <a:bodyPr wrap="square" rtlCol="0">
            <a:spAutoFit/>
          </a:bodyPr>
          <a:lstStyle/>
          <a:p>
            <a:endParaRPr lang="en-GB" sz="2000" b="0" dirty="0">
              <a:latin typeface="Comic Sans MS" panose="030F0702030302020204" pitchFamily="66" charset="0"/>
              <a:cs typeface="MV Boli" panose="02000500030200090000" pitchFamily="2" charset="0"/>
            </a:endParaRPr>
          </a:p>
          <a:p>
            <a:r>
              <a:rPr lang="en-GB" sz="2000" b="0" dirty="0">
                <a:latin typeface="Comic Sans MS" panose="030F0702030302020204" pitchFamily="66" charset="0"/>
                <a:cs typeface="MV Boli" panose="02000500030200090000" pitchFamily="2" charset="0"/>
              </a:rPr>
              <a:t>58 year old lady with ALS</a:t>
            </a:r>
          </a:p>
          <a:p>
            <a:r>
              <a:rPr lang="en-GB" sz="2000" b="0" dirty="0">
                <a:latin typeface="Comic Sans MS" panose="030F0702030302020204" pitchFamily="66" charset="0"/>
                <a:cs typeface="MV Boli" panose="02000500030200090000" pitchFamily="2" charset="0"/>
              </a:rPr>
              <a:t>Wheelchair user</a:t>
            </a:r>
          </a:p>
          <a:p>
            <a:r>
              <a:rPr lang="en-GB" sz="2000" b="0" dirty="0">
                <a:latin typeface="Comic Sans MS" panose="030F0702030302020204" pitchFamily="66" charset="0"/>
                <a:cs typeface="MV Boli" panose="02000500030200090000" pitchFamily="2" charset="0"/>
              </a:rPr>
              <a:t>Moderate dysarthria</a:t>
            </a:r>
          </a:p>
          <a:p>
            <a:r>
              <a:rPr lang="en-GB" sz="2000" b="0" dirty="0">
                <a:latin typeface="Comic Sans MS" panose="030F0702030302020204" pitchFamily="66" charset="0"/>
                <a:cs typeface="MV Boli" panose="02000500030200090000" pitchFamily="2" charset="0"/>
              </a:rPr>
              <a:t>One recent chest infection (domiciliary</a:t>
            </a:r>
            <a:r>
              <a:rPr lang="en-GB" sz="2000" b="0" baseline="0" dirty="0">
                <a:latin typeface="Comic Sans MS" panose="030F0702030302020204" pitchFamily="66" charset="0"/>
                <a:cs typeface="MV Boli" panose="02000500030200090000" pitchFamily="2" charset="0"/>
              </a:rPr>
              <a:t> </a:t>
            </a:r>
            <a:r>
              <a:rPr lang="en-GB" sz="2000" b="0" dirty="0" err="1">
                <a:latin typeface="Comic Sans MS" panose="030F0702030302020204" pitchFamily="66" charset="0"/>
                <a:cs typeface="MV Boli" panose="02000500030200090000" pitchFamily="2" charset="0"/>
              </a:rPr>
              <a:t>abx</a:t>
            </a:r>
            <a:r>
              <a:rPr lang="en-GB" sz="2000" b="0" dirty="0">
                <a:latin typeface="Comic Sans MS" panose="030F0702030302020204" pitchFamily="66" charset="0"/>
                <a:cs typeface="MV Boli" panose="02000500030200090000" pitchFamily="2" charset="0"/>
              </a:rPr>
              <a:t>)</a:t>
            </a:r>
          </a:p>
          <a:p>
            <a:endParaRPr lang="en-GB" sz="2000" b="0" dirty="0">
              <a:latin typeface="Comic Sans MS" panose="030F0702030302020204" pitchFamily="66" charset="0"/>
              <a:cs typeface="MV Boli" panose="02000500030200090000" pitchFamily="2" charset="0"/>
            </a:endParaRPr>
          </a:p>
          <a:p>
            <a:r>
              <a:rPr lang="en-GB" sz="2000" dirty="0">
                <a:latin typeface="Comic Sans MS" panose="030F0702030302020204" pitchFamily="66" charset="0"/>
                <a:cs typeface="MV Boli" panose="02000500030200090000" pitchFamily="2" charset="0"/>
              </a:rPr>
              <a:t>Symptoms of weak coughing and difficulties</a:t>
            </a:r>
          </a:p>
          <a:p>
            <a:r>
              <a:rPr lang="en-GB" sz="2000" dirty="0">
                <a:latin typeface="Comic Sans MS" panose="030F0702030302020204" pitchFamily="66" charset="0"/>
                <a:cs typeface="MV Boli" panose="02000500030200090000" pitchFamily="2" charset="0"/>
              </a:rPr>
              <a:t>clearing secretions</a:t>
            </a:r>
          </a:p>
        </p:txBody>
      </p:sp>
      <p:pic>
        <p:nvPicPr>
          <p:cNvPr id="15" name="VFS3">
            <a:hlinkClick r:id="" action="ppaction://media"/>
            <a:extLst>
              <a:ext uri="{FF2B5EF4-FFF2-40B4-BE49-F238E27FC236}">
                <a16:creationId xmlns:a16="http://schemas.microsoft.com/office/drawing/2014/main" id="{4F163794-2237-4483-B89E-064E9ACE36F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4835967" y="3424385"/>
            <a:ext cx="3948487" cy="2817501"/>
          </a:xfrm>
        </p:spPr>
      </p:pic>
      <p:sp>
        <p:nvSpPr>
          <p:cNvPr id="14" name="Rectangle 13">
            <a:extLst>
              <a:ext uri="{FF2B5EF4-FFF2-40B4-BE49-F238E27FC236}">
                <a16:creationId xmlns:a16="http://schemas.microsoft.com/office/drawing/2014/main" id="{FF0D3E73-5595-4D67-A165-E87FD4EF5853}"/>
              </a:ext>
            </a:extLst>
          </p:cNvPr>
          <p:cNvSpPr/>
          <p:nvPr/>
        </p:nvSpPr>
        <p:spPr>
          <a:xfrm rot="20771000">
            <a:off x="5085947" y="1454632"/>
            <a:ext cx="3250672" cy="1721566"/>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8C57953-592B-48A7-A41E-954C4F313EF2}"/>
              </a:ext>
            </a:extLst>
          </p:cNvPr>
          <p:cNvSpPr/>
          <p:nvPr/>
        </p:nvSpPr>
        <p:spPr>
          <a:xfrm rot="20764407">
            <a:off x="5170644" y="1536034"/>
            <a:ext cx="3081277" cy="1558762"/>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Bahnschrift Light SemiCondensed" panose="020B0502040204020203" pitchFamily="34" charset="0"/>
              </a:rPr>
              <a:t>Referred to Speech and Language Therapy for dysphagia management</a:t>
            </a:r>
          </a:p>
          <a:p>
            <a:pPr algn="ctr"/>
            <a:endParaRPr lang="en-GB" dirty="0">
              <a:solidFill>
                <a:schemeClr val="tx1"/>
              </a:solidFill>
              <a:latin typeface="Bahnschrift Light SemiCondensed" panose="020B0502040204020203" pitchFamily="34" charset="0"/>
            </a:endParaRPr>
          </a:p>
          <a:p>
            <a:pPr algn="ctr"/>
            <a:r>
              <a:rPr lang="en-GB" dirty="0">
                <a:solidFill>
                  <a:schemeClr val="tx1"/>
                </a:solidFill>
                <a:latin typeface="Bahnschrift Light SemiCondensed" panose="020B0502040204020203" pitchFamily="34" charset="0"/>
              </a:rPr>
              <a:t>Referred to dietitian for gastrostomy assessment</a:t>
            </a:r>
          </a:p>
          <a:p>
            <a:pPr algn="ctr"/>
            <a:endParaRPr lang="en-GB" dirty="0">
              <a:solidFill>
                <a:schemeClr val="tx1"/>
              </a:solidFill>
              <a:latin typeface="Bahnschrift Light SemiCondensed" panose="020B0502040204020203" pitchFamily="34" charset="0"/>
            </a:endParaRPr>
          </a:p>
          <a:p>
            <a:pPr algn="ctr"/>
            <a:r>
              <a:rPr lang="en-GB" dirty="0">
                <a:solidFill>
                  <a:schemeClr val="tx1"/>
                </a:solidFill>
                <a:latin typeface="Bahnschrift Light SemiCondensed" panose="020B0502040204020203" pitchFamily="34" charset="0"/>
              </a:rPr>
              <a:t>Re-evaluate for cough augmentation in 4-6 weeks</a:t>
            </a:r>
            <a:endParaRPr lang="en-US" dirty="0">
              <a:solidFill>
                <a:schemeClr val="tx1"/>
              </a:solidFill>
              <a:latin typeface="Bahnschrift Light SemiCondensed" panose="020B0502040204020203" pitchFamily="34" charset="0"/>
            </a:endParaRPr>
          </a:p>
        </p:txBody>
      </p:sp>
    </p:spTree>
    <p:extLst>
      <p:ext uri="{BB962C8B-B14F-4D97-AF65-F5344CB8AC3E}">
        <p14:creationId xmlns:p14="http://schemas.microsoft.com/office/powerpoint/2010/main" val="31270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wipe(down)">
                                      <p:cBhvr>
                                        <p:cTn id="7" dur="500"/>
                                        <p:tgtEl>
                                          <p:spTgt spid="13">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3">
                                            <p:txEl>
                                              <p:pRg st="2" end="2"/>
                                            </p:txEl>
                                          </p:spTgt>
                                        </p:tgtEl>
                                        <p:attrNameLst>
                                          <p:attrName>style.visibility</p:attrName>
                                        </p:attrNameLst>
                                      </p:cBhvr>
                                      <p:to>
                                        <p:strVal val="visible"/>
                                      </p:to>
                                    </p:set>
                                    <p:animEffect transition="in" filter="wipe(down)">
                                      <p:cBhvr>
                                        <p:cTn id="10" dur="500"/>
                                        <p:tgtEl>
                                          <p:spTgt spid="13">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animEffect transition="in" filter="wipe(down)">
                                      <p:cBhvr>
                                        <p:cTn id="13" dur="500"/>
                                        <p:tgtEl>
                                          <p:spTgt spid="13">
                                            <p:txEl>
                                              <p:pRg st="3" end="3"/>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xEl>
                                              <p:pRg st="4" end="4"/>
                                            </p:txEl>
                                          </p:spTgt>
                                        </p:tgtEl>
                                        <p:attrNameLst>
                                          <p:attrName>style.visibility</p:attrName>
                                        </p:attrNameLst>
                                      </p:cBhvr>
                                      <p:to>
                                        <p:strVal val="visible"/>
                                      </p:to>
                                    </p:set>
                                    <p:animEffect transition="in" filter="wipe(down)">
                                      <p:cBhvr>
                                        <p:cTn id="16" dur="500"/>
                                        <p:tgtEl>
                                          <p:spTgt spid="13">
                                            <p:txEl>
                                              <p:pRg st="4" end="4"/>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animEffect transition="in" filter="wipe(down)">
                                      <p:cBhvr>
                                        <p:cTn id="19" dur="500"/>
                                        <p:tgtEl>
                                          <p:spTgt spid="13">
                                            <p:txEl>
                                              <p:pRg st="6" end="6"/>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xEl>
                                              <p:pRg st="7" end="7"/>
                                            </p:txEl>
                                          </p:spTgt>
                                        </p:tgtEl>
                                        <p:attrNameLst>
                                          <p:attrName>style.visibility</p:attrName>
                                        </p:attrNameLst>
                                      </p:cBhvr>
                                      <p:to>
                                        <p:strVal val="visible"/>
                                      </p:to>
                                    </p:set>
                                    <p:animEffect transition="in" filter="wipe(down)">
                                      <p:cBhvr>
                                        <p:cTn id="22" dur="500"/>
                                        <p:tgtEl>
                                          <p:spTgt spid="1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500"/>
                                        <p:tgtEl>
                                          <p:spTgt spid="3">
                                            <p:txEl>
                                              <p:pRg st="5" end="5"/>
                                            </p:txEl>
                                          </p:spTgt>
                                        </p:tgtEl>
                                      </p:cBhvr>
                                    </p:animEffec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500"/>
                                        <p:tgtEl>
                                          <p:spTgt spid="3">
                                            <p:txEl>
                                              <p:pRg st="6" end="6"/>
                                            </p:txEl>
                                          </p:spTgt>
                                        </p:tgtEl>
                                      </p:cBhvr>
                                    </p:animEffect>
                                  </p:child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randombar(horizontal)">
                                      <p:cBhvr>
                                        <p:cTn id="55" dur="500"/>
                                        <p:tgtEl>
                                          <p:spTgt spid="14"/>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randombar(horizontal)">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9" fill="hold" display="0">
                  <p:stCondLst>
                    <p:cond delay="indefinite"/>
                  </p:stCondLst>
                </p:cTn>
                <p:tgtEl>
                  <p:spTgt spid="15"/>
                </p:tgtEl>
              </p:cMediaNode>
            </p:video>
          </p:childTnLst>
        </p:cTn>
      </p:par>
    </p:tnLst>
    <p:bldLst>
      <p:bldP spid="3" grpId="0" uiExpand="1" build="p"/>
      <p:bldP spid="14"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DFCF51B-EA9D-4C54-B87D-79B86F48BE9C}"/>
              </a:ext>
            </a:extLst>
          </p:cNvPr>
          <p:cNvSpPr>
            <a:spLocks noGrp="1"/>
          </p:cNvSpPr>
          <p:nvPr>
            <p:ph type="title"/>
          </p:nvPr>
        </p:nvSpPr>
        <p:spPr>
          <a:xfrm>
            <a:off x="482138" y="577659"/>
            <a:ext cx="8229600" cy="1143000"/>
          </a:xfrm>
        </p:spPr>
        <p:txBody>
          <a:bodyPr rtlCol="0">
            <a:normAutofit/>
          </a:bodyPr>
          <a:lstStyle/>
          <a:p>
            <a:pPr eaLnBrk="1" fontAlgn="auto" hangingPunct="1">
              <a:spcAft>
                <a:spcPts val="0"/>
              </a:spcAft>
              <a:defRPr/>
            </a:pPr>
            <a:r>
              <a:rPr lang="en-GB" altLang="en-US" sz="3200" b="1" dirty="0">
                <a:cs typeface="Arial" panose="020B0604020202020204" pitchFamily="34" charset="0"/>
              </a:rPr>
              <a:t>Example</a:t>
            </a:r>
          </a:p>
        </p:txBody>
      </p:sp>
      <p:sp>
        <p:nvSpPr>
          <p:cNvPr id="3" name="Content Placeholder 2">
            <a:extLst>
              <a:ext uri="{FF2B5EF4-FFF2-40B4-BE49-F238E27FC236}">
                <a16:creationId xmlns:a16="http://schemas.microsoft.com/office/drawing/2014/main" id="{B4E91357-628C-43E5-B454-32C1554560B2}"/>
              </a:ext>
            </a:extLst>
          </p:cNvPr>
          <p:cNvSpPr>
            <a:spLocks noGrp="1"/>
          </p:cNvSpPr>
          <p:nvPr>
            <p:ph sz="half" idx="2"/>
          </p:nvPr>
        </p:nvSpPr>
        <p:spPr>
          <a:xfrm>
            <a:off x="631381" y="3710168"/>
            <a:ext cx="4476750" cy="4708525"/>
          </a:xfrm>
        </p:spPr>
        <p:txBody>
          <a:bodyPr/>
          <a:lstStyle/>
          <a:p>
            <a:pPr marL="0" indent="0">
              <a:buNone/>
            </a:pPr>
            <a:r>
              <a:rPr lang="en-GB" sz="1400" b="1" dirty="0">
                <a:latin typeface="Comic Sans MS" panose="030F0702030302020204" pitchFamily="66" charset="0"/>
              </a:rPr>
              <a:t>Assessment Findings:</a:t>
            </a:r>
          </a:p>
          <a:p>
            <a:pPr marL="0" indent="0">
              <a:buNone/>
            </a:pPr>
            <a:endParaRPr lang="en-GB" sz="1400" dirty="0">
              <a:latin typeface="Comic Sans MS" panose="030F0702030302020204" pitchFamily="66" charset="0"/>
            </a:endParaRPr>
          </a:p>
          <a:p>
            <a:r>
              <a:rPr lang="en-GB" sz="1400" dirty="0">
                <a:latin typeface="Comic Sans MS" panose="030F0702030302020204" pitchFamily="66" charset="0"/>
              </a:rPr>
              <a:t>Well-managed dysphagia: NBM with gastrostomy (one cup of tea a day by mouth)</a:t>
            </a:r>
          </a:p>
          <a:p>
            <a:r>
              <a:rPr lang="en-GB" sz="1400" dirty="0">
                <a:latin typeface="Comic Sans MS" panose="030F0702030302020204" pitchFamily="66" charset="0"/>
              </a:rPr>
              <a:t>Poor thoracic expansion</a:t>
            </a:r>
          </a:p>
          <a:p>
            <a:r>
              <a:rPr lang="en-GB" sz="1400" dirty="0">
                <a:latin typeface="Comic Sans MS" panose="030F0702030302020204" pitchFamily="66" charset="0"/>
              </a:rPr>
              <a:t>Wet, </a:t>
            </a:r>
            <a:r>
              <a:rPr lang="en-GB" sz="1400" dirty="0" err="1">
                <a:latin typeface="Comic Sans MS" panose="030F0702030302020204" pitchFamily="66" charset="0"/>
              </a:rPr>
              <a:t>gurgly</a:t>
            </a:r>
            <a:r>
              <a:rPr lang="en-GB" sz="1400" dirty="0">
                <a:latin typeface="Comic Sans MS" panose="030F0702030302020204" pitchFamily="66" charset="0"/>
              </a:rPr>
              <a:t> voice</a:t>
            </a:r>
          </a:p>
          <a:p>
            <a:r>
              <a:rPr lang="en-GB" sz="1400" dirty="0">
                <a:latin typeface="Comic Sans MS" panose="030F0702030302020204" pitchFamily="66" charset="0"/>
              </a:rPr>
              <a:t>Drooling</a:t>
            </a:r>
          </a:p>
          <a:p>
            <a:r>
              <a:rPr lang="en-GB" sz="1400" dirty="0">
                <a:latin typeface="Comic Sans MS" panose="030F0702030302020204" pitchFamily="66" charset="0"/>
              </a:rPr>
              <a:t>Lack of ‘crisp’ cough noise</a:t>
            </a:r>
          </a:p>
          <a:p>
            <a:endParaRPr lang="en-GB" sz="1400" dirty="0"/>
          </a:p>
          <a:p>
            <a:pPr marL="0" indent="0">
              <a:buNone/>
            </a:pPr>
            <a:endParaRPr lang="en-GB" sz="1400" dirty="0"/>
          </a:p>
        </p:txBody>
      </p:sp>
      <p:sp>
        <p:nvSpPr>
          <p:cNvPr id="4" name="Slide Number Placeholder 3"/>
          <p:cNvSpPr>
            <a:spLocks noGrp="1"/>
          </p:cNvSpPr>
          <p:nvPr>
            <p:ph type="sldNum" sz="quarter" idx="12"/>
          </p:nvPr>
        </p:nvSpPr>
        <p:spPr/>
        <p:txBody>
          <a:bodyPr/>
          <a:lstStyle/>
          <a:p>
            <a:pPr>
              <a:defRPr/>
            </a:pPr>
            <a:fld id="{7102C241-58E4-4542-A2A3-15FB0B6FE803}" type="slidenum">
              <a:rPr lang="en-GB" altLang="en-US" smtClean="0"/>
              <a:pPr>
                <a:defRPr/>
              </a:pPr>
              <a:t>12</a:t>
            </a:fld>
            <a:endParaRPr lang="en-GB" altLang="en-US" dirty="0"/>
          </a:p>
        </p:txBody>
      </p:sp>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6109" y="318897"/>
            <a:ext cx="19685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68E00756-0E76-4A74-BD23-EA35942FBC7D}"/>
              </a:ext>
            </a:extLst>
          </p:cNvPr>
          <p:cNvSpPr txBox="1"/>
          <p:nvPr/>
        </p:nvSpPr>
        <p:spPr>
          <a:xfrm>
            <a:off x="482137" y="1522566"/>
            <a:ext cx="3852471" cy="1118255"/>
          </a:xfrm>
          <a:prstGeom prst="rect">
            <a:avLst/>
          </a:prstGeom>
          <a:noFill/>
        </p:spPr>
        <p:txBody>
          <a:bodyPr wrap="square" rtlCol="0">
            <a:spAutoFit/>
          </a:bodyPr>
          <a:lstStyle/>
          <a:p>
            <a:endParaRPr lang="en-GB" sz="2000" b="0" dirty="0">
              <a:latin typeface="Comic Sans MS" panose="030F0702030302020204" pitchFamily="66" charset="0"/>
              <a:cs typeface="Arial" panose="020B0604020202020204" pitchFamily="34" charset="0"/>
            </a:endParaRPr>
          </a:p>
          <a:p>
            <a:r>
              <a:rPr lang="en-GB" sz="2000" b="0" dirty="0">
                <a:latin typeface="Comic Sans MS" panose="030F0702030302020204" pitchFamily="66" charset="0"/>
                <a:cs typeface="Arial" panose="020B0604020202020204" pitchFamily="34" charset="0"/>
              </a:rPr>
              <a:t>72 year old gentleman with bulbar-onset MND</a:t>
            </a:r>
          </a:p>
          <a:p>
            <a:r>
              <a:rPr lang="en-GB" sz="2000" b="0" dirty="0">
                <a:latin typeface="Comic Sans MS" panose="030F0702030302020204" pitchFamily="66" charset="0"/>
                <a:cs typeface="Arial" panose="020B0604020202020204" pitchFamily="34" charset="0"/>
              </a:rPr>
              <a:t>Mobile with a stick</a:t>
            </a:r>
          </a:p>
          <a:p>
            <a:r>
              <a:rPr lang="en-GB" sz="2000" b="0" dirty="0">
                <a:latin typeface="Comic Sans MS" panose="030F0702030302020204" pitchFamily="66" charset="0"/>
                <a:cs typeface="Arial" panose="020B0604020202020204" pitchFamily="34" charset="0"/>
              </a:rPr>
              <a:t>Moderate-severe dysarthria</a:t>
            </a:r>
          </a:p>
          <a:p>
            <a:endParaRPr lang="en-GB" sz="2000" dirty="0">
              <a:latin typeface="Comic Sans MS" panose="030F0702030302020204" pitchFamily="66" charset="0"/>
              <a:cs typeface="Arial" panose="020B0604020202020204" pitchFamily="34" charset="0"/>
            </a:endParaRPr>
          </a:p>
        </p:txBody>
      </p:sp>
      <p:pic>
        <p:nvPicPr>
          <p:cNvPr id="10" name="FEES 1 baselin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bwMode="auto">
          <a:xfrm>
            <a:off x="4802116" y="3440710"/>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FF0D3E73-5595-4D67-A165-E87FD4EF5853}"/>
              </a:ext>
            </a:extLst>
          </p:cNvPr>
          <p:cNvSpPr/>
          <p:nvPr/>
        </p:nvSpPr>
        <p:spPr>
          <a:xfrm rot="20401302">
            <a:off x="4973797" y="1485082"/>
            <a:ext cx="3250672" cy="1721566"/>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C57953-592B-48A7-A41E-954C4F313EF2}"/>
              </a:ext>
            </a:extLst>
          </p:cNvPr>
          <p:cNvSpPr/>
          <p:nvPr/>
        </p:nvSpPr>
        <p:spPr>
          <a:xfrm rot="20394709">
            <a:off x="5058494" y="1566482"/>
            <a:ext cx="3081277" cy="1558762"/>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Bahnschrift Light SemiCondensed" panose="020B0502040204020203" pitchFamily="34" charset="0"/>
              </a:rPr>
              <a:t>Referred for pharmacological management of secretions</a:t>
            </a:r>
          </a:p>
          <a:p>
            <a:pPr algn="ctr"/>
            <a:endParaRPr lang="en-GB" dirty="0">
              <a:solidFill>
                <a:schemeClr val="tx1"/>
              </a:solidFill>
              <a:latin typeface="Bahnschrift Light SemiCondensed" panose="020B0502040204020203" pitchFamily="34" charset="0"/>
            </a:endParaRPr>
          </a:p>
          <a:p>
            <a:pPr algn="ctr"/>
            <a:r>
              <a:rPr lang="en-GB" dirty="0">
                <a:solidFill>
                  <a:schemeClr val="tx1"/>
                </a:solidFill>
                <a:latin typeface="Bahnschrift Light SemiCondensed" panose="020B0502040204020203" pitchFamily="34" charset="0"/>
              </a:rPr>
              <a:t>Re-evaluate  secretions and suitability</a:t>
            </a:r>
            <a:r>
              <a:rPr lang="en-GB" baseline="0" dirty="0">
                <a:solidFill>
                  <a:schemeClr val="tx1"/>
                </a:solidFill>
                <a:latin typeface="Bahnschrift Light SemiCondensed" panose="020B0502040204020203" pitchFamily="34" charset="0"/>
              </a:rPr>
              <a:t> </a:t>
            </a:r>
            <a:r>
              <a:rPr lang="en-GB" dirty="0">
                <a:solidFill>
                  <a:schemeClr val="tx1"/>
                </a:solidFill>
                <a:latin typeface="Bahnschrift Light SemiCondensed" panose="020B0502040204020203" pitchFamily="34" charset="0"/>
              </a:rPr>
              <a:t>of</a:t>
            </a:r>
            <a:r>
              <a:rPr lang="en-GB" baseline="0" dirty="0">
                <a:solidFill>
                  <a:schemeClr val="tx1"/>
                </a:solidFill>
                <a:latin typeface="Bahnschrift Light SemiCondensed" panose="020B0502040204020203" pitchFamily="34" charset="0"/>
              </a:rPr>
              <a:t> </a:t>
            </a:r>
            <a:r>
              <a:rPr lang="en-GB" dirty="0">
                <a:solidFill>
                  <a:schemeClr val="tx1"/>
                </a:solidFill>
                <a:latin typeface="Bahnschrift Light SemiCondensed" panose="020B0502040204020203" pitchFamily="34" charset="0"/>
              </a:rPr>
              <a:t>cough augmentation in 1-2 weeks</a:t>
            </a:r>
            <a:endParaRPr lang="en-US" dirty="0">
              <a:solidFill>
                <a:schemeClr val="tx1"/>
              </a:solidFill>
              <a:latin typeface="Bahnschrift Light SemiCondensed" panose="020B0502040204020203" pitchFamily="34" charset="0"/>
            </a:endParaRPr>
          </a:p>
        </p:txBody>
      </p:sp>
      <p:sp>
        <p:nvSpPr>
          <p:cNvPr id="2" name="Rectangle 1"/>
          <p:cNvSpPr/>
          <p:nvPr/>
        </p:nvSpPr>
        <p:spPr>
          <a:xfrm>
            <a:off x="482137" y="2699846"/>
            <a:ext cx="3105891" cy="605294"/>
          </a:xfrm>
          <a:prstGeom prst="rect">
            <a:avLst/>
          </a:prstGeom>
        </p:spPr>
        <p:txBody>
          <a:bodyPr wrap="square">
            <a:spAutoFit/>
          </a:bodyPr>
          <a:lstStyle/>
          <a:p>
            <a:r>
              <a:rPr lang="en-GB" sz="2000" dirty="0">
                <a:latin typeface="Comic Sans MS" panose="030F0702030302020204" pitchFamily="66" charset="0"/>
                <a:cs typeface="Arial" panose="020B0604020202020204" pitchFamily="34" charset="0"/>
              </a:rPr>
              <a:t>Symptoms of weak cough</a:t>
            </a:r>
            <a:r>
              <a:rPr lang="en-GB" sz="2000" baseline="0" dirty="0">
                <a:latin typeface="Comic Sans MS" panose="030F0702030302020204" pitchFamily="66" charset="0"/>
                <a:cs typeface="Arial" panose="020B0604020202020204" pitchFamily="34" charset="0"/>
              </a:rPr>
              <a:t> </a:t>
            </a:r>
            <a:r>
              <a:rPr lang="en-GB" sz="2000" dirty="0">
                <a:latin typeface="Comic Sans MS" panose="030F0702030302020204" pitchFamily="66" charset="0"/>
                <a:cs typeface="Arial" panose="020B0604020202020204" pitchFamily="34" charset="0"/>
              </a:rPr>
              <a:t>and</a:t>
            </a:r>
            <a:r>
              <a:rPr lang="en-GB" sz="2000" baseline="0" dirty="0">
                <a:latin typeface="Comic Sans MS" panose="030F0702030302020204" pitchFamily="66" charset="0"/>
                <a:cs typeface="Arial" panose="020B0604020202020204" pitchFamily="34" charset="0"/>
              </a:rPr>
              <a:t> </a:t>
            </a:r>
            <a:r>
              <a:rPr lang="en-GB" sz="2000" dirty="0">
                <a:latin typeface="Comic Sans MS" panose="030F0702030302020204" pitchFamily="66" charset="0"/>
                <a:cs typeface="Arial" panose="020B0604020202020204" pitchFamily="34" charset="0"/>
              </a:rPr>
              <a:t>difficulty clearing secretions</a:t>
            </a:r>
          </a:p>
        </p:txBody>
      </p:sp>
    </p:spTree>
    <p:extLst>
      <p:ext uri="{BB962C8B-B14F-4D97-AF65-F5344CB8AC3E}">
        <p14:creationId xmlns:p14="http://schemas.microsoft.com/office/powerpoint/2010/main" val="147369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childTnLst>
                          </p:cTn>
                        </p:par>
                        <p:par>
                          <p:cTn id="35" fill="hold">
                            <p:stCondLst>
                              <p:cond delay="2500"/>
                            </p:stCondLst>
                            <p:childTnLst>
                              <p:par>
                                <p:cTn id="36" presetID="10" presetClass="entr" presetSubtype="0" fill="hold" grpId="0" nodeType="after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randombar(horizontal)">
                                      <p:cBhvr>
                                        <p:cTn id="43" dur="500"/>
                                        <p:tgtEl>
                                          <p:spTgt spid="12"/>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fill="hold" display="0">
                  <p:stCondLst>
                    <p:cond delay="indefinite"/>
                  </p:stCondLst>
                </p:cTn>
                <p:tgtEl>
                  <p:spTgt spid="10"/>
                </p:tgtEl>
              </p:cMediaNode>
            </p:video>
          </p:childTnLst>
        </p:cTn>
      </p:par>
    </p:tnLst>
    <p:bldLst>
      <p:bldP spid="3" grpId="0" uiExpand="1" build="p"/>
      <p:bldP spid="13" grpId="0"/>
      <p:bldP spid="11" grpId="0" animBg="1"/>
      <p:bldP spid="12"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8CA710-328E-4AA9-80A8-790AC3B30B27}"/>
              </a:ext>
            </a:extLst>
          </p:cNvPr>
          <p:cNvSpPr>
            <a:spLocks noGrp="1"/>
          </p:cNvSpPr>
          <p:nvPr>
            <p:ph idx="1"/>
          </p:nvPr>
        </p:nvSpPr>
        <p:spPr>
          <a:xfrm>
            <a:off x="457200" y="2012949"/>
            <a:ext cx="8229600" cy="4525963"/>
          </a:xfrm>
        </p:spPr>
        <p:txBody>
          <a:bodyPr/>
          <a:lstStyle/>
          <a:p>
            <a:pPr marL="0" indent="0">
              <a:buNone/>
            </a:pPr>
            <a:r>
              <a:rPr lang="en-GB" sz="2400" dirty="0"/>
              <a:t>27% had primary needs associated with unmanaged dysphagia and/or oral secretion management </a:t>
            </a:r>
            <a:r>
              <a:rPr lang="en-GB" sz="2400" i="1" dirty="0"/>
              <a:t>(10/37)</a:t>
            </a:r>
          </a:p>
          <a:p>
            <a:pPr marL="400050" lvl="2" indent="0">
              <a:buNone/>
            </a:pPr>
            <a:r>
              <a:rPr lang="en-GB" dirty="0">
                <a:solidFill>
                  <a:schemeClr val="accent5">
                    <a:lumMod val="50000"/>
                  </a:schemeClr>
                </a:solidFill>
              </a:rPr>
              <a:t>	2/11 were successfully set up on MI-E</a:t>
            </a:r>
          </a:p>
          <a:p>
            <a:pPr marL="0" indent="0">
              <a:buNone/>
            </a:pPr>
            <a:r>
              <a:rPr lang="en-GB" sz="2400" dirty="0"/>
              <a:t>Additional 21.6% had issues with bulbar collapse/stridor </a:t>
            </a:r>
            <a:r>
              <a:rPr lang="en-GB" sz="2400" i="1" dirty="0"/>
              <a:t>(8/37)</a:t>
            </a:r>
          </a:p>
          <a:p>
            <a:pPr marL="457200" lvl="1" indent="0">
              <a:buNone/>
            </a:pPr>
            <a:r>
              <a:rPr lang="en-GB" sz="2400" dirty="0">
                <a:solidFill>
                  <a:schemeClr val="accent5">
                    <a:lumMod val="50000"/>
                  </a:schemeClr>
                </a:solidFill>
              </a:rPr>
              <a:t>	2/8 were successfully set-up on MI-E</a:t>
            </a:r>
          </a:p>
          <a:p>
            <a:pPr marL="457200" lvl="1" indent="0">
              <a:buNone/>
            </a:pPr>
            <a:endParaRPr lang="en-GB" b="1" dirty="0">
              <a:solidFill>
                <a:schemeClr val="accent5">
                  <a:lumMod val="50000"/>
                </a:schemeClr>
              </a:solidFill>
            </a:endParaRPr>
          </a:p>
          <a:p>
            <a:pPr marL="457200" lvl="1" indent="0" algn="ctr">
              <a:buNone/>
            </a:pPr>
            <a:r>
              <a:rPr lang="en-GB" b="1" dirty="0"/>
              <a:t>Almost half </a:t>
            </a:r>
            <a:r>
              <a:rPr lang="en-GB" dirty="0"/>
              <a:t>(48.6%) </a:t>
            </a:r>
            <a:r>
              <a:rPr lang="en-GB" b="1" dirty="0"/>
              <a:t>of referrals had bulbar issues requiring interdisciplinary trouble-shooting</a:t>
            </a:r>
          </a:p>
          <a:p>
            <a:pPr marL="457200" lvl="1" indent="0">
              <a:buNone/>
            </a:pPr>
            <a:endParaRPr lang="en-GB" dirty="0"/>
          </a:p>
          <a:p>
            <a:pPr lvl="1">
              <a:buFont typeface="Wingdings" panose="05000000000000000000" pitchFamily="2" charset="2"/>
              <a:buChar char="§"/>
            </a:pPr>
            <a:endParaRPr lang="en-GB" dirty="0"/>
          </a:p>
        </p:txBody>
      </p:sp>
      <p:sp>
        <p:nvSpPr>
          <p:cNvPr id="4" name="Slide Number Placeholder 3">
            <a:extLst>
              <a:ext uri="{FF2B5EF4-FFF2-40B4-BE49-F238E27FC236}">
                <a16:creationId xmlns:a16="http://schemas.microsoft.com/office/drawing/2014/main" id="{42ABDE93-1F63-4DCD-898E-B8BC84CA1B62}"/>
              </a:ext>
            </a:extLst>
          </p:cNvPr>
          <p:cNvSpPr>
            <a:spLocks noGrp="1"/>
          </p:cNvSpPr>
          <p:nvPr>
            <p:ph type="sldNum" sz="quarter" idx="12"/>
          </p:nvPr>
        </p:nvSpPr>
        <p:spPr/>
        <p:txBody>
          <a:bodyPr/>
          <a:lstStyle/>
          <a:p>
            <a:pPr>
              <a:defRPr/>
            </a:pPr>
            <a:fld id="{7102C241-58E4-4542-A2A3-15FB0B6FE803}" type="slidenum">
              <a:rPr lang="en-GB" altLang="en-US" smtClean="0"/>
              <a:pPr>
                <a:defRPr/>
              </a:pPr>
              <a:t>13</a:t>
            </a:fld>
            <a:endParaRPr lang="en-GB" altLang="en-US" dirty="0"/>
          </a:p>
        </p:txBody>
      </p:sp>
      <p:pic>
        <p:nvPicPr>
          <p:cNvPr id="5" name="Picture 7">
            <a:extLst>
              <a:ext uri="{FF2B5EF4-FFF2-40B4-BE49-F238E27FC236}">
                <a16:creationId xmlns:a16="http://schemas.microsoft.com/office/drawing/2014/main" id="{C46B621B-5AFA-4687-811D-B21388360F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6109" y="318897"/>
            <a:ext cx="19685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a:extLst>
              <a:ext uri="{FF2B5EF4-FFF2-40B4-BE49-F238E27FC236}">
                <a16:creationId xmlns:a16="http://schemas.microsoft.com/office/drawing/2014/main" id="{CA096DF9-CBD2-43E1-A429-2E56945767DD}"/>
              </a:ext>
            </a:extLst>
          </p:cNvPr>
          <p:cNvSpPr>
            <a:spLocks noGrp="1"/>
          </p:cNvSpPr>
          <p:nvPr>
            <p:ph type="title"/>
          </p:nvPr>
        </p:nvSpPr>
        <p:spPr/>
        <p:txBody>
          <a:bodyPr/>
          <a:lstStyle/>
          <a:p>
            <a:endParaRPr lang="en-US"/>
          </a:p>
        </p:txBody>
      </p:sp>
      <p:sp>
        <p:nvSpPr>
          <p:cNvPr id="8" name="Title 1">
            <a:extLst>
              <a:ext uri="{FF2B5EF4-FFF2-40B4-BE49-F238E27FC236}">
                <a16:creationId xmlns:a16="http://schemas.microsoft.com/office/drawing/2014/main" id="{D63257BB-F16B-459C-9EF8-59FFE2B5B2A5}"/>
              </a:ext>
            </a:extLst>
          </p:cNvPr>
          <p:cNvSpPr txBox="1">
            <a:spLocks/>
          </p:cNvSpPr>
          <p:nvPr/>
        </p:nvSpPr>
        <p:spPr bwMode="auto">
          <a:xfrm>
            <a:off x="520995" y="870061"/>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b="1" baseline="0" dirty="0"/>
              <a:t>Outcomes</a:t>
            </a:r>
          </a:p>
        </p:txBody>
      </p:sp>
    </p:spTree>
    <p:extLst>
      <p:ext uri="{BB962C8B-B14F-4D97-AF65-F5344CB8AC3E}">
        <p14:creationId xmlns:p14="http://schemas.microsoft.com/office/powerpoint/2010/main" val="28481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wipe(down)">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432" y="750126"/>
            <a:ext cx="8229600" cy="1143000"/>
          </a:xfrm>
        </p:spPr>
        <p:txBody>
          <a:bodyPr/>
          <a:lstStyle/>
          <a:p>
            <a:r>
              <a:rPr lang="en-GB" sz="3600" b="1" dirty="0"/>
              <a:t>Benefits of SLT-led </a:t>
            </a:r>
            <a:r>
              <a:rPr lang="en-GB" sz="3600" b="1" dirty="0" err="1"/>
              <a:t>nasendoscopy</a:t>
            </a:r>
            <a:endParaRPr lang="en-GB" sz="3600" b="1" dirty="0"/>
          </a:p>
        </p:txBody>
      </p:sp>
      <p:sp>
        <p:nvSpPr>
          <p:cNvPr id="3" name="Content Placeholder 2"/>
          <p:cNvSpPr>
            <a:spLocks noGrp="1"/>
          </p:cNvSpPr>
          <p:nvPr>
            <p:ph idx="1"/>
          </p:nvPr>
        </p:nvSpPr>
        <p:spPr>
          <a:xfrm>
            <a:off x="448333" y="1757033"/>
            <a:ext cx="8229600" cy="4525963"/>
          </a:xfrm>
        </p:spPr>
        <p:txBody>
          <a:bodyPr/>
          <a:lstStyle/>
          <a:p>
            <a:pPr marL="0" indent="0">
              <a:buNone/>
            </a:pPr>
            <a:r>
              <a:rPr lang="en-GB" sz="2800" dirty="0"/>
              <a:t>To help identify:</a:t>
            </a:r>
          </a:p>
          <a:p>
            <a:r>
              <a:rPr lang="en-GB" sz="2800" dirty="0"/>
              <a:t>Cause of cough weakness</a:t>
            </a:r>
          </a:p>
          <a:p>
            <a:r>
              <a:rPr lang="en-GB" sz="2800" dirty="0"/>
              <a:t>Nature and cause of secretions</a:t>
            </a:r>
          </a:p>
          <a:p>
            <a:r>
              <a:rPr lang="en-GB" sz="2800" dirty="0"/>
              <a:t>Contribution of dysphagia to cough and chest symptoms</a:t>
            </a:r>
          </a:p>
          <a:p>
            <a:r>
              <a:rPr lang="en-GB" sz="2800" dirty="0"/>
              <a:t>Cause of stridor and airway turbulence under pressure</a:t>
            </a:r>
          </a:p>
          <a:p>
            <a:r>
              <a:rPr lang="en-GB" sz="2800" dirty="0"/>
              <a:t>MI-E pressures to minimise bulbar collapse</a:t>
            </a:r>
          </a:p>
        </p:txBody>
      </p:sp>
      <p:sp>
        <p:nvSpPr>
          <p:cNvPr id="4" name="Slide Number Placeholder 3"/>
          <p:cNvSpPr>
            <a:spLocks noGrp="1"/>
          </p:cNvSpPr>
          <p:nvPr>
            <p:ph type="sldNum" sz="quarter" idx="12"/>
          </p:nvPr>
        </p:nvSpPr>
        <p:spPr/>
        <p:txBody>
          <a:bodyPr/>
          <a:lstStyle/>
          <a:p>
            <a:pPr>
              <a:defRPr/>
            </a:pPr>
            <a:fld id="{7102C241-58E4-4542-A2A3-15FB0B6FE803}" type="slidenum">
              <a:rPr lang="en-GB" altLang="en-US" smtClean="0"/>
              <a:pPr>
                <a:defRPr/>
              </a:pPr>
              <a:t>14</a:t>
            </a:fld>
            <a:endParaRPr lang="en-GB" altLang="en-US" dirty="0"/>
          </a:p>
        </p:txBody>
      </p:sp>
      <p:pic>
        <p:nvPicPr>
          <p:cNvPr id="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6109" y="318897"/>
            <a:ext cx="19685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921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Slide Number Placeholder 3">
            <a:extLst>
              <a:ext uri="{FF2B5EF4-FFF2-40B4-BE49-F238E27FC236}">
                <a16:creationId xmlns:a16="http://schemas.microsoft.com/office/drawing/2014/main" id="{E7CA7646-C108-42C4-9405-7D5AE7D0DF2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E056B14-F7AD-4FD3-8FB1-B9E44374409E}" type="slidenum">
              <a:rPr lang="en-GB" altLang="en-US" sz="1200" b="0" baseline="0">
                <a:latin typeface="Arial" panose="020B0604020202020204" pitchFamily="34" charset="0"/>
              </a:rPr>
              <a:pPr>
                <a:spcBef>
                  <a:spcPct val="0"/>
                </a:spcBef>
                <a:buFontTx/>
                <a:buNone/>
              </a:pPr>
              <a:t>15</a:t>
            </a:fld>
            <a:endParaRPr lang="en-GB" altLang="en-US" sz="1200" b="0" baseline="0">
              <a:latin typeface="Arial" panose="020B0604020202020204" pitchFamily="34" charset="0"/>
            </a:endParaRPr>
          </a:p>
        </p:txBody>
      </p:sp>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6109" y="318897"/>
            <a:ext cx="19685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id="{6DEAFD13-2832-4AFF-B2CE-746BE8E46200}"/>
              </a:ext>
            </a:extLst>
          </p:cNvPr>
          <p:cNvSpPr>
            <a:spLocks noGrp="1"/>
          </p:cNvSpPr>
          <p:nvPr>
            <p:ph idx="1"/>
          </p:nvPr>
        </p:nvSpPr>
        <p:spPr>
          <a:xfrm>
            <a:off x="457200" y="2124075"/>
            <a:ext cx="8229600" cy="4525963"/>
          </a:xfrm>
        </p:spPr>
        <p:txBody>
          <a:bodyPr/>
          <a:lstStyle/>
          <a:p>
            <a:r>
              <a:rPr lang="en-GB" dirty="0"/>
              <a:t>Deterioration in cough and bulbar function are common in MND. </a:t>
            </a:r>
          </a:p>
          <a:p>
            <a:r>
              <a:rPr lang="en-GB" dirty="0"/>
              <a:t>Assessment of cough and airway clearance without consideration of bulbar function may result in poorly tailored management programmes.</a:t>
            </a:r>
          </a:p>
          <a:p>
            <a:pPr marL="0" indent="0">
              <a:buNone/>
            </a:pPr>
            <a:endParaRPr lang="en-US" dirty="0"/>
          </a:p>
          <a:p>
            <a:pPr marL="0" indent="0">
              <a:buNone/>
            </a:pPr>
            <a:endParaRPr lang="en-US" dirty="0"/>
          </a:p>
        </p:txBody>
      </p:sp>
      <p:sp>
        <p:nvSpPr>
          <p:cNvPr id="5" name="Title 4">
            <a:extLst>
              <a:ext uri="{FF2B5EF4-FFF2-40B4-BE49-F238E27FC236}">
                <a16:creationId xmlns:a16="http://schemas.microsoft.com/office/drawing/2014/main" id="{532EAC63-4B49-434C-BD67-4800698A0D41}"/>
              </a:ext>
            </a:extLst>
          </p:cNvPr>
          <p:cNvSpPr>
            <a:spLocks noGrp="1"/>
          </p:cNvSpPr>
          <p:nvPr>
            <p:ph type="title"/>
          </p:nvPr>
        </p:nvSpPr>
        <p:spPr/>
        <p:txBody>
          <a:bodyPr/>
          <a:lstStyle/>
          <a:p>
            <a:endParaRPr lang="en-US"/>
          </a:p>
        </p:txBody>
      </p:sp>
      <p:sp>
        <p:nvSpPr>
          <p:cNvPr id="13" name="Title 1">
            <a:extLst>
              <a:ext uri="{FF2B5EF4-FFF2-40B4-BE49-F238E27FC236}">
                <a16:creationId xmlns:a16="http://schemas.microsoft.com/office/drawing/2014/main" id="{33B8F130-FD9E-42B1-8F8B-D399FBCAED51}"/>
              </a:ext>
            </a:extLst>
          </p:cNvPr>
          <p:cNvSpPr txBox="1">
            <a:spLocks/>
          </p:cNvSpPr>
          <p:nvPr/>
        </p:nvSpPr>
        <p:spPr bwMode="auto">
          <a:xfrm>
            <a:off x="520995" y="73705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b="1" baseline="0" dirty="0"/>
              <a:t>Conclusions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995" y="870061"/>
            <a:ext cx="8229600" cy="1143000"/>
          </a:xfrm>
        </p:spPr>
        <p:txBody>
          <a:bodyPr/>
          <a:lstStyle/>
          <a:p>
            <a:r>
              <a:rPr lang="en-GB" b="1" dirty="0"/>
              <a:t>Recommendations to field </a:t>
            </a:r>
          </a:p>
        </p:txBody>
      </p:sp>
      <p:sp>
        <p:nvSpPr>
          <p:cNvPr id="3" name="Content Placeholder 2"/>
          <p:cNvSpPr>
            <a:spLocks noGrp="1"/>
          </p:cNvSpPr>
          <p:nvPr>
            <p:ph idx="1"/>
          </p:nvPr>
        </p:nvSpPr>
        <p:spPr>
          <a:xfrm>
            <a:off x="590204" y="2059030"/>
            <a:ext cx="8096596" cy="4408272"/>
          </a:xfrm>
        </p:spPr>
        <p:txBody>
          <a:bodyPr/>
          <a:lstStyle/>
          <a:p>
            <a:r>
              <a:rPr lang="en-GB" sz="2800" dirty="0"/>
              <a:t>Interdisciplinary assessment by a trained SLT and PT to ensure bulbar issues are assessed and managed </a:t>
            </a:r>
            <a:r>
              <a:rPr lang="en-GB" sz="2800" u="sng" dirty="0"/>
              <a:t>prior to</a:t>
            </a:r>
            <a:r>
              <a:rPr lang="en-GB" sz="2800" dirty="0"/>
              <a:t> initiation of cough augmentation techniques. </a:t>
            </a:r>
          </a:p>
          <a:p>
            <a:r>
              <a:rPr lang="en-GB" sz="2800" dirty="0"/>
              <a:t>Joint assessments </a:t>
            </a:r>
            <a:r>
              <a:rPr lang="en-GB" sz="2800" u="sng" dirty="0"/>
              <a:t>upon initiation</a:t>
            </a:r>
            <a:r>
              <a:rPr lang="en-GB" sz="2800" dirty="0"/>
              <a:t> of cough assist to optimise pressures and tolerance in those with bulbar dysfunction.</a:t>
            </a:r>
          </a:p>
          <a:p>
            <a:pPr marL="0" indent="0" algn="ctr">
              <a:buNone/>
            </a:pPr>
            <a:r>
              <a:rPr lang="en-GB" sz="2800" i="1" dirty="0">
                <a:solidFill>
                  <a:schemeClr val="accent5">
                    <a:lumMod val="50000"/>
                  </a:schemeClr>
                </a:solidFill>
              </a:rPr>
              <a:t>Safe, clinically effective cough augmentation and airway clearance</a:t>
            </a:r>
            <a:endParaRPr lang="en-US" sz="2800" i="1" dirty="0">
              <a:solidFill>
                <a:schemeClr val="accent5">
                  <a:lumMod val="50000"/>
                </a:schemeClr>
              </a:solidFill>
            </a:endParaRPr>
          </a:p>
          <a:p>
            <a:pPr marL="0" indent="0" algn="ctr">
              <a:buNone/>
            </a:pPr>
            <a:endParaRPr lang="en-GB" sz="2800" dirty="0"/>
          </a:p>
          <a:p>
            <a:endParaRPr lang="en-GB" sz="2800" dirty="0"/>
          </a:p>
          <a:p>
            <a:pPr marL="0" indent="0">
              <a:buNone/>
            </a:pPr>
            <a:endParaRPr lang="en-GB" sz="2800" dirty="0"/>
          </a:p>
          <a:p>
            <a:endParaRPr lang="en-GB" sz="2800" dirty="0"/>
          </a:p>
        </p:txBody>
      </p:sp>
      <p:sp>
        <p:nvSpPr>
          <p:cNvPr id="4" name="Slide Number Placeholder 3"/>
          <p:cNvSpPr>
            <a:spLocks noGrp="1"/>
          </p:cNvSpPr>
          <p:nvPr>
            <p:ph type="sldNum" sz="quarter" idx="12"/>
          </p:nvPr>
        </p:nvSpPr>
        <p:spPr/>
        <p:txBody>
          <a:bodyPr/>
          <a:lstStyle/>
          <a:p>
            <a:pPr>
              <a:defRPr/>
            </a:pPr>
            <a:fld id="{7102C241-58E4-4542-A2A3-15FB0B6FE803}" type="slidenum">
              <a:rPr lang="en-GB" altLang="en-US" smtClean="0"/>
              <a:pPr>
                <a:defRPr/>
              </a:pPr>
              <a:t>16</a:t>
            </a:fld>
            <a:endParaRPr lang="en-GB" altLang="en-US"/>
          </a:p>
        </p:txBody>
      </p:sp>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6109" y="318897"/>
            <a:ext cx="19685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771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par>
                          <p:cTn id="13" fill="hold">
                            <p:stCondLst>
                              <p:cond delay="500"/>
                            </p:stCondLst>
                            <p:childTnLst>
                              <p:par>
                                <p:cTn id="14" presetID="16" presetClass="entr" presetSubtype="21" fill="hold" nodeType="afterEffect">
                                  <p:stCondLst>
                                    <p:cond delay="200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arn(inVertical)">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995" y="870061"/>
            <a:ext cx="8229600" cy="1143000"/>
          </a:xfrm>
        </p:spPr>
        <p:txBody>
          <a:bodyPr/>
          <a:lstStyle/>
          <a:p>
            <a:r>
              <a:rPr lang="en-GB" b="1" dirty="0"/>
              <a:t>Key References</a:t>
            </a:r>
          </a:p>
        </p:txBody>
      </p:sp>
      <p:sp>
        <p:nvSpPr>
          <p:cNvPr id="3" name="Content Placeholder 2"/>
          <p:cNvSpPr>
            <a:spLocks noGrp="1"/>
          </p:cNvSpPr>
          <p:nvPr>
            <p:ph idx="1"/>
          </p:nvPr>
        </p:nvSpPr>
        <p:spPr>
          <a:xfrm>
            <a:off x="731520" y="2059030"/>
            <a:ext cx="7955280" cy="3872061"/>
          </a:xfrm>
        </p:spPr>
        <p:txBody>
          <a:bodyPr/>
          <a:lstStyle/>
          <a:p>
            <a:pPr marL="0" indent="0" eaLnBrk="1" hangingPunct="1">
              <a:buNone/>
            </a:pPr>
            <a:r>
              <a:rPr lang="en-GB" altLang="en-US" sz="1400" dirty="0" err="1"/>
              <a:t>Chatwin</a:t>
            </a:r>
            <a:r>
              <a:rPr lang="en-GB" altLang="en-US" sz="1400" dirty="0"/>
              <a:t>, M; Toussaint, M; </a:t>
            </a:r>
            <a:r>
              <a:rPr lang="en-GB" altLang="en-US" sz="1400" dirty="0" err="1"/>
              <a:t>Gonçalve</a:t>
            </a:r>
            <a:r>
              <a:rPr lang="en-GB" altLang="en-US" sz="1400" dirty="0"/>
              <a:t>, MR et al., (2018) Airway clearance techniques in neuromuscular disorders: A state of the art review. Respiratory Medicine 136: 98-110</a:t>
            </a:r>
          </a:p>
          <a:p>
            <a:pPr marL="0" indent="0" eaLnBrk="1" hangingPunct="1">
              <a:buNone/>
            </a:pPr>
            <a:endParaRPr lang="en-GB" altLang="en-US" sz="1400" dirty="0"/>
          </a:p>
          <a:p>
            <a:pPr marL="0" indent="0" eaLnBrk="1" hangingPunct="1">
              <a:buNone/>
            </a:pPr>
            <a:r>
              <a:rPr lang="en-GB" altLang="en-US" sz="1400" dirty="0"/>
              <a:t>Anderson T, </a:t>
            </a:r>
            <a:r>
              <a:rPr lang="en-GB" altLang="en-US" sz="1400" dirty="0" err="1"/>
              <a:t>Sandnes</a:t>
            </a:r>
            <a:r>
              <a:rPr lang="en-GB" altLang="en-US" sz="1400" dirty="0"/>
              <a:t> A, </a:t>
            </a:r>
            <a:r>
              <a:rPr lang="en-GB" altLang="en-US" sz="1400" dirty="0" err="1"/>
              <a:t>Brekka</a:t>
            </a:r>
            <a:r>
              <a:rPr lang="en-GB" altLang="en-US" sz="1400" dirty="0"/>
              <a:t> A, </a:t>
            </a:r>
            <a:r>
              <a:rPr lang="en-GB" altLang="en-US" sz="1400" dirty="0" err="1"/>
              <a:t>Hilland</a:t>
            </a:r>
            <a:r>
              <a:rPr lang="en-GB" altLang="en-US" sz="1400" dirty="0"/>
              <a:t> M, </a:t>
            </a:r>
            <a:r>
              <a:rPr lang="en-GB" altLang="en-US" sz="1400" dirty="0" err="1"/>
              <a:t>Clemm</a:t>
            </a:r>
            <a:r>
              <a:rPr lang="en-GB" altLang="en-US" sz="1400" dirty="0"/>
              <a:t> H, </a:t>
            </a:r>
            <a:r>
              <a:rPr lang="en-GB" altLang="en-US" sz="1400" dirty="0" err="1"/>
              <a:t>Fondenes</a:t>
            </a:r>
            <a:r>
              <a:rPr lang="en-GB" altLang="en-US" sz="1400" dirty="0"/>
              <a:t> O, </a:t>
            </a:r>
            <a:r>
              <a:rPr lang="en-GB" altLang="en-US" sz="1400" dirty="0" err="1"/>
              <a:t>Tysnes</a:t>
            </a:r>
            <a:r>
              <a:rPr lang="en-GB" altLang="en-US" sz="1400" dirty="0"/>
              <a:t> O, </a:t>
            </a:r>
            <a:r>
              <a:rPr lang="en-GB" altLang="en-US" sz="1400" dirty="0" err="1"/>
              <a:t>Heimdal</a:t>
            </a:r>
            <a:r>
              <a:rPr lang="en-GB" altLang="en-US" sz="1400" dirty="0"/>
              <a:t> JH, </a:t>
            </a:r>
            <a:r>
              <a:rPr lang="en-GB" altLang="en-US" sz="1400" dirty="0" err="1"/>
              <a:t>Vollsaeter</a:t>
            </a:r>
            <a:r>
              <a:rPr lang="en-GB" altLang="en-US" sz="1400" dirty="0"/>
              <a:t> M and </a:t>
            </a:r>
            <a:r>
              <a:rPr lang="en-GB" altLang="en-US" sz="1400" dirty="0" err="1"/>
              <a:t>Roksund</a:t>
            </a:r>
            <a:r>
              <a:rPr lang="en-GB" altLang="en-US" sz="1400" dirty="0"/>
              <a:t> O (2018) </a:t>
            </a:r>
            <a:r>
              <a:rPr lang="en-US" altLang="en-US" sz="1400" dirty="0"/>
              <a:t>Laryngeal response patterns influence the efficacy of mechanical assisted cough in amyotrophic lateral sclerosis. Thorax online.</a:t>
            </a:r>
          </a:p>
          <a:p>
            <a:pPr marL="0" indent="0" eaLnBrk="1" hangingPunct="1">
              <a:buNone/>
            </a:pPr>
            <a:endParaRPr lang="en-US" altLang="en-US" sz="1400" dirty="0"/>
          </a:p>
          <a:p>
            <a:pPr marL="0" indent="0" eaLnBrk="1" hangingPunct="1">
              <a:buNone/>
            </a:pPr>
            <a:r>
              <a:rPr lang="en-GB" altLang="en-US" sz="1400" dirty="0"/>
              <a:t>NICE Guidelines: Motor Neurone Disease: Assessment and management (2016) </a:t>
            </a:r>
            <a:r>
              <a:rPr lang="en-GB" altLang="en-US" sz="1400" dirty="0">
                <a:hlinkClick r:id="rId3"/>
              </a:rPr>
              <a:t>https://www.nice.org.uk/guidance/ng42</a:t>
            </a:r>
            <a:endParaRPr lang="en-GB" altLang="en-US" sz="1400" dirty="0"/>
          </a:p>
          <a:p>
            <a:endParaRPr lang="en-GB" sz="2800" dirty="0"/>
          </a:p>
        </p:txBody>
      </p:sp>
      <p:sp>
        <p:nvSpPr>
          <p:cNvPr id="4" name="Slide Number Placeholder 3"/>
          <p:cNvSpPr>
            <a:spLocks noGrp="1"/>
          </p:cNvSpPr>
          <p:nvPr>
            <p:ph type="sldNum" sz="quarter" idx="12"/>
          </p:nvPr>
        </p:nvSpPr>
        <p:spPr/>
        <p:txBody>
          <a:bodyPr/>
          <a:lstStyle/>
          <a:p>
            <a:pPr>
              <a:defRPr/>
            </a:pPr>
            <a:fld id="{7102C241-58E4-4542-A2A3-15FB0B6FE803}" type="slidenum">
              <a:rPr lang="en-GB" altLang="en-US" smtClean="0"/>
              <a:pPr>
                <a:defRPr/>
              </a:pPr>
              <a:t>17</a:t>
            </a:fld>
            <a:endParaRPr lang="en-GB" altLang="en-US"/>
          </a:p>
        </p:txBody>
      </p:sp>
      <p:pic>
        <p:nvPicPr>
          <p:cNvPr id="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6109" y="318897"/>
            <a:ext cx="19685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5813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995" y="1004973"/>
            <a:ext cx="8229600" cy="1143000"/>
          </a:xfrm>
        </p:spPr>
        <p:txBody>
          <a:bodyPr/>
          <a:lstStyle/>
          <a:p>
            <a:r>
              <a:rPr lang="en-GB" b="1" dirty="0"/>
              <a:t>Thank you for listening</a:t>
            </a:r>
          </a:p>
        </p:txBody>
      </p:sp>
      <p:sp>
        <p:nvSpPr>
          <p:cNvPr id="4" name="Slide Number Placeholder 3"/>
          <p:cNvSpPr>
            <a:spLocks noGrp="1"/>
          </p:cNvSpPr>
          <p:nvPr>
            <p:ph type="sldNum" sz="quarter" idx="12"/>
          </p:nvPr>
        </p:nvSpPr>
        <p:spPr/>
        <p:txBody>
          <a:bodyPr/>
          <a:lstStyle/>
          <a:p>
            <a:pPr>
              <a:defRPr/>
            </a:pPr>
            <a:fld id="{7102C241-58E4-4542-A2A3-15FB0B6FE803}" type="slidenum">
              <a:rPr lang="en-GB" altLang="en-US" smtClean="0"/>
              <a:pPr>
                <a:defRPr/>
              </a:pPr>
              <a:t>18</a:t>
            </a:fld>
            <a:endParaRPr lang="en-GB" altLang="en-US"/>
          </a:p>
        </p:txBody>
      </p:sp>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6109" y="318897"/>
            <a:ext cx="19685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515998" y="2394061"/>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b="1" baseline="0" dirty="0">
                <a:solidFill>
                  <a:schemeClr val="accent5">
                    <a:lumMod val="75000"/>
                  </a:schemeClr>
                </a:solidFill>
              </a:rPr>
              <a:t>Any questions?</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9532" y="3844978"/>
            <a:ext cx="3544289" cy="2300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4980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56020"/>
            <a:ext cx="8229600" cy="3870143"/>
          </a:xfrm>
        </p:spPr>
        <p:txBody>
          <a:bodyPr/>
          <a:lstStyle/>
          <a:p>
            <a:pPr marL="0" indent="0" algn="ctr" eaLnBrk="1" fontAlgn="auto" hangingPunct="1">
              <a:spcAft>
                <a:spcPts val="0"/>
              </a:spcAft>
              <a:buNone/>
              <a:defRPr/>
            </a:pPr>
            <a:r>
              <a:rPr lang="en-US" altLang="en-US" sz="2400" b="1" dirty="0">
                <a:solidFill>
                  <a:schemeClr val="accent5">
                    <a:lumMod val="75000"/>
                  </a:schemeClr>
                </a:solidFill>
              </a:rPr>
              <a:t>Jodi Allen (Senior Speech and Language Therapist)</a:t>
            </a:r>
          </a:p>
          <a:p>
            <a:pPr marL="0" indent="0" algn="ctr" eaLnBrk="1" fontAlgn="auto" hangingPunct="1">
              <a:spcAft>
                <a:spcPts val="0"/>
              </a:spcAft>
              <a:buNone/>
              <a:defRPr/>
            </a:pPr>
            <a:endParaRPr lang="en-US" altLang="en-US" sz="2000" dirty="0">
              <a:solidFill>
                <a:schemeClr val="accent5">
                  <a:lumMod val="75000"/>
                </a:schemeClr>
              </a:solidFill>
              <a:hlinkClick r:id="rId2"/>
            </a:endParaRPr>
          </a:p>
          <a:p>
            <a:pPr marL="0" indent="0" algn="ctr" eaLnBrk="1" fontAlgn="auto" hangingPunct="1">
              <a:spcAft>
                <a:spcPts val="0"/>
              </a:spcAft>
              <a:buNone/>
              <a:defRPr/>
            </a:pPr>
            <a:r>
              <a:rPr lang="en-US" altLang="en-US" sz="2000" dirty="0">
                <a:solidFill>
                  <a:schemeClr val="accent5">
                    <a:lumMod val="75000"/>
                  </a:schemeClr>
                </a:solidFill>
                <a:hlinkClick r:id="rId2"/>
              </a:rPr>
              <a:t>Jodi.allen@nhs.net</a:t>
            </a:r>
            <a:r>
              <a:rPr lang="en-US" altLang="en-US" sz="2000" dirty="0">
                <a:solidFill>
                  <a:schemeClr val="accent5">
                    <a:lumMod val="75000"/>
                  </a:schemeClr>
                </a:solidFill>
              </a:rPr>
              <a:t> </a:t>
            </a:r>
          </a:p>
          <a:p>
            <a:pPr marL="0" indent="0" algn="ctr" eaLnBrk="1" fontAlgn="auto" hangingPunct="1">
              <a:spcAft>
                <a:spcPts val="0"/>
              </a:spcAft>
              <a:buNone/>
              <a:defRPr/>
            </a:pPr>
            <a:r>
              <a:rPr lang="en-US" altLang="en-US" sz="2000" dirty="0">
                <a:solidFill>
                  <a:schemeClr val="accent5">
                    <a:lumMod val="75000"/>
                  </a:schemeClr>
                </a:solidFill>
              </a:rPr>
              <a:t>     @</a:t>
            </a:r>
            <a:r>
              <a:rPr lang="en-US" altLang="en-US" sz="2000" dirty="0" err="1">
                <a:solidFill>
                  <a:schemeClr val="accent5">
                    <a:lumMod val="75000"/>
                  </a:schemeClr>
                </a:solidFill>
              </a:rPr>
              <a:t>JodiAllenSLT</a:t>
            </a:r>
            <a:endParaRPr lang="en-US" altLang="en-US" sz="2000" dirty="0">
              <a:solidFill>
                <a:schemeClr val="accent5">
                  <a:lumMod val="75000"/>
                </a:schemeClr>
              </a:solidFill>
            </a:endParaRPr>
          </a:p>
          <a:p>
            <a:pPr marL="0" indent="0" algn="ctr" eaLnBrk="1" fontAlgn="auto" hangingPunct="1">
              <a:spcAft>
                <a:spcPts val="0"/>
              </a:spcAft>
              <a:buNone/>
              <a:defRPr/>
            </a:pPr>
            <a:endParaRPr lang="en-US" altLang="en-US" sz="2000" dirty="0">
              <a:solidFill>
                <a:schemeClr val="accent5">
                  <a:lumMod val="75000"/>
                </a:schemeClr>
              </a:solidFill>
            </a:endParaRPr>
          </a:p>
          <a:p>
            <a:pPr marL="0" indent="0" algn="ctr" eaLnBrk="1" fontAlgn="auto" hangingPunct="1">
              <a:spcAft>
                <a:spcPts val="0"/>
              </a:spcAft>
              <a:buNone/>
              <a:defRPr/>
            </a:pPr>
            <a:r>
              <a:rPr lang="en-US" altLang="en-US" sz="2000" dirty="0">
                <a:solidFill>
                  <a:schemeClr val="accent5">
                    <a:lumMod val="75000"/>
                  </a:schemeClr>
                </a:solidFill>
              </a:rPr>
              <a:t>The National Hospital for Neurology and Neurosurgery, </a:t>
            </a:r>
          </a:p>
          <a:p>
            <a:pPr marL="0" indent="0" algn="ctr" eaLnBrk="1" fontAlgn="auto" hangingPunct="1">
              <a:spcAft>
                <a:spcPts val="0"/>
              </a:spcAft>
              <a:buNone/>
              <a:defRPr/>
            </a:pPr>
            <a:r>
              <a:rPr lang="en-US" altLang="en-US" sz="2000" dirty="0">
                <a:solidFill>
                  <a:schemeClr val="accent5">
                    <a:lumMod val="75000"/>
                  </a:schemeClr>
                </a:solidFill>
              </a:rPr>
              <a:t>Queen Square, </a:t>
            </a:r>
          </a:p>
          <a:p>
            <a:pPr marL="0" indent="0" algn="ctr" eaLnBrk="1" fontAlgn="auto" hangingPunct="1">
              <a:spcAft>
                <a:spcPts val="0"/>
              </a:spcAft>
              <a:buNone/>
              <a:defRPr/>
            </a:pPr>
            <a:r>
              <a:rPr lang="en-US" altLang="en-US" sz="2000" dirty="0">
                <a:solidFill>
                  <a:schemeClr val="accent5">
                    <a:lumMod val="75000"/>
                  </a:schemeClr>
                </a:solidFill>
              </a:rPr>
              <a:t>London</a:t>
            </a:r>
          </a:p>
          <a:p>
            <a:pPr marL="0" indent="0" algn="ctr" eaLnBrk="1" fontAlgn="auto" hangingPunct="1">
              <a:spcAft>
                <a:spcPts val="0"/>
              </a:spcAft>
              <a:buNone/>
              <a:defRPr/>
            </a:pPr>
            <a:r>
              <a:rPr lang="en-US" altLang="en-US" sz="2000" dirty="0">
                <a:solidFill>
                  <a:schemeClr val="accent5">
                    <a:lumMod val="75000"/>
                  </a:schemeClr>
                </a:solidFill>
              </a:rPr>
              <a:t>WC1N 3BG</a:t>
            </a:r>
          </a:p>
          <a:p>
            <a:endParaRPr lang="en-GB" dirty="0"/>
          </a:p>
        </p:txBody>
      </p:sp>
      <p:sp>
        <p:nvSpPr>
          <p:cNvPr id="4" name="Slide Number Placeholder 3"/>
          <p:cNvSpPr>
            <a:spLocks noGrp="1"/>
          </p:cNvSpPr>
          <p:nvPr>
            <p:ph type="sldNum" sz="quarter" idx="12"/>
          </p:nvPr>
        </p:nvSpPr>
        <p:spPr/>
        <p:txBody>
          <a:bodyPr/>
          <a:lstStyle/>
          <a:p>
            <a:pPr>
              <a:defRPr/>
            </a:pPr>
            <a:fld id="{7102C241-58E4-4542-A2A3-15FB0B6FE803}" type="slidenum">
              <a:rPr lang="en-GB" altLang="en-US" smtClean="0"/>
              <a:pPr>
                <a:defRPr/>
              </a:pPr>
              <a:t>19</a:t>
            </a:fld>
            <a:endParaRPr lang="en-GB" altLang="en-US" dirty="0"/>
          </a:p>
        </p:txBody>
      </p:sp>
      <p:sp>
        <p:nvSpPr>
          <p:cNvPr id="5" name="Title 1"/>
          <p:cNvSpPr>
            <a:spLocks noGrp="1"/>
          </p:cNvSpPr>
          <p:nvPr>
            <p:ph type="title"/>
          </p:nvPr>
        </p:nvSpPr>
        <p:spPr>
          <a:xfrm>
            <a:off x="577121" y="964185"/>
            <a:ext cx="8229600" cy="1143000"/>
          </a:xfrm>
        </p:spPr>
        <p:txBody>
          <a:bodyPr/>
          <a:lstStyle/>
          <a:p>
            <a:r>
              <a:rPr lang="en-GB" b="1" dirty="0"/>
              <a:t>Contact Information</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4631" y="3492501"/>
            <a:ext cx="263672" cy="254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1864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595" y="836422"/>
            <a:ext cx="8229600" cy="1143000"/>
          </a:xfrm>
        </p:spPr>
        <p:txBody>
          <a:bodyPr/>
          <a:lstStyle/>
          <a:p>
            <a:r>
              <a:rPr lang="en-GB" sz="3600" b="1" dirty="0"/>
              <a:t>Disclosures </a:t>
            </a:r>
          </a:p>
        </p:txBody>
      </p:sp>
      <p:sp>
        <p:nvSpPr>
          <p:cNvPr id="3" name="Content Placeholder 2"/>
          <p:cNvSpPr>
            <a:spLocks noGrp="1"/>
          </p:cNvSpPr>
          <p:nvPr>
            <p:ph idx="1"/>
          </p:nvPr>
        </p:nvSpPr>
        <p:spPr>
          <a:xfrm>
            <a:off x="950976" y="1807464"/>
            <a:ext cx="7869936" cy="4525963"/>
          </a:xfrm>
        </p:spPr>
        <p:txBody>
          <a:bodyPr/>
          <a:lstStyle/>
          <a:p>
            <a:pPr marL="0" indent="0">
              <a:buNone/>
            </a:pPr>
            <a:endParaRPr lang="en-GB" sz="2800" dirty="0"/>
          </a:p>
          <a:p>
            <a:r>
              <a:rPr lang="en-GB" dirty="0"/>
              <a:t>No disclosures</a:t>
            </a:r>
          </a:p>
          <a:p>
            <a:pPr marL="0" indent="0">
              <a:buNone/>
            </a:pPr>
            <a:endParaRPr lang="en-GB" dirty="0"/>
          </a:p>
          <a:p>
            <a:r>
              <a:rPr lang="en-GB" dirty="0"/>
              <a:t>With thanks to MNDA North London for funding conference attendance </a:t>
            </a:r>
          </a:p>
        </p:txBody>
      </p:sp>
      <p:sp>
        <p:nvSpPr>
          <p:cNvPr id="4" name="Slide Number Placeholder 3"/>
          <p:cNvSpPr>
            <a:spLocks noGrp="1"/>
          </p:cNvSpPr>
          <p:nvPr>
            <p:ph type="sldNum" sz="quarter" idx="12"/>
          </p:nvPr>
        </p:nvSpPr>
        <p:spPr/>
        <p:txBody>
          <a:bodyPr/>
          <a:lstStyle/>
          <a:p>
            <a:pPr>
              <a:defRPr/>
            </a:pPr>
            <a:fld id="{7102C241-58E4-4542-A2A3-15FB0B6FE803}" type="slidenum">
              <a:rPr lang="en-GB" altLang="en-US" smtClean="0"/>
              <a:pPr>
                <a:defRPr/>
              </a:pPr>
              <a:t>2</a:t>
            </a:fld>
            <a:endParaRPr lang="en-GB" altLang="en-US"/>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6109" y="318897"/>
            <a:ext cx="19685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1834" y="4951172"/>
            <a:ext cx="1925807" cy="800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0427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523FD-984A-472B-8516-1EC60044C8BD}"/>
              </a:ext>
            </a:extLst>
          </p:cNvPr>
          <p:cNvSpPr>
            <a:spLocks noGrp="1"/>
          </p:cNvSpPr>
          <p:nvPr>
            <p:ph type="title"/>
          </p:nvPr>
        </p:nvSpPr>
        <p:spPr/>
        <p:txBody>
          <a:bodyPr/>
          <a:lstStyle/>
          <a:p>
            <a:endParaRPr lang="en-US" dirty="0"/>
          </a:p>
        </p:txBody>
      </p:sp>
      <p:sp>
        <p:nvSpPr>
          <p:cNvPr id="4" name="Content Placeholder 3">
            <a:extLst>
              <a:ext uri="{FF2B5EF4-FFF2-40B4-BE49-F238E27FC236}">
                <a16:creationId xmlns:a16="http://schemas.microsoft.com/office/drawing/2014/main" id="{70DA92BF-3237-423C-BD40-DA1C3F53868C}"/>
              </a:ext>
            </a:extLst>
          </p:cNvPr>
          <p:cNvSpPr>
            <a:spLocks noGrp="1"/>
          </p:cNvSpPr>
          <p:nvPr>
            <p:ph sz="half" idx="2"/>
          </p:nvPr>
        </p:nvSpPr>
        <p:spPr>
          <a:xfrm>
            <a:off x="463963" y="1997629"/>
            <a:ext cx="4040188" cy="3951288"/>
          </a:xfrm>
        </p:spPr>
        <p:txBody>
          <a:bodyPr/>
          <a:lstStyle/>
          <a:p>
            <a:pPr marL="0" lvl="1" indent="0" eaLnBrk="1" hangingPunct="1">
              <a:buNone/>
              <a:defRPr/>
            </a:pPr>
            <a:r>
              <a:rPr lang="en-GB" altLang="en-US" dirty="0"/>
              <a:t>Ineffective cough results from:</a:t>
            </a:r>
          </a:p>
          <a:p>
            <a:pPr marL="285750" lvl="1" eaLnBrk="1" hangingPunct="1">
              <a:buFont typeface="Wingdings" panose="05000000000000000000" pitchFamily="2" charset="2"/>
              <a:buChar char="§"/>
              <a:defRPr/>
            </a:pPr>
            <a:r>
              <a:rPr lang="en-GB" altLang="en-US" dirty="0"/>
              <a:t>Inspiratory and expiratory muscle weakness</a:t>
            </a:r>
          </a:p>
          <a:p>
            <a:pPr marL="285750" lvl="1" eaLnBrk="1" hangingPunct="1">
              <a:buFont typeface="Wingdings" panose="05000000000000000000" pitchFamily="2" charset="2"/>
              <a:buChar char="§"/>
              <a:defRPr/>
            </a:pPr>
            <a:r>
              <a:rPr lang="en-GB" altLang="en-US" dirty="0"/>
              <a:t>+/- bulbar impairment </a:t>
            </a:r>
          </a:p>
          <a:p>
            <a:pPr marL="0" indent="0">
              <a:buNone/>
            </a:pPr>
            <a:endParaRPr lang="en-GB" sz="2000" dirty="0"/>
          </a:p>
          <a:p>
            <a:pPr marL="0" indent="0">
              <a:buNone/>
            </a:pPr>
            <a:r>
              <a:rPr lang="en-GB" sz="2000" dirty="0"/>
              <a:t>‘Reduced ability to cough leads to secretion retention, predisposing to progressive respiratory morbidity’  (</a:t>
            </a:r>
            <a:r>
              <a:rPr lang="en-GB" sz="2000" dirty="0" err="1"/>
              <a:t>Chatwin</a:t>
            </a:r>
            <a:r>
              <a:rPr lang="en-GB" sz="2000" dirty="0"/>
              <a:t> et al., 2018)</a:t>
            </a:r>
          </a:p>
          <a:p>
            <a:pPr marL="0" indent="0">
              <a:buNone/>
            </a:pPr>
            <a:endParaRPr lang="en-GB" sz="2000" dirty="0"/>
          </a:p>
          <a:p>
            <a:pPr marL="0" indent="0">
              <a:buNone/>
            </a:pPr>
            <a:endParaRPr lang="en-GB" sz="2000" dirty="0"/>
          </a:p>
          <a:p>
            <a:pPr marL="0" indent="0">
              <a:buNone/>
            </a:pPr>
            <a:r>
              <a:rPr lang="en-GB" sz="2000" dirty="0"/>
              <a:t>‘</a:t>
            </a:r>
            <a:endParaRPr lang="en-US" dirty="0"/>
          </a:p>
        </p:txBody>
      </p:sp>
      <p:sp>
        <p:nvSpPr>
          <p:cNvPr id="6" name="Content Placeholder 5">
            <a:extLst>
              <a:ext uri="{FF2B5EF4-FFF2-40B4-BE49-F238E27FC236}">
                <a16:creationId xmlns:a16="http://schemas.microsoft.com/office/drawing/2014/main" id="{588E2B19-D3D6-4782-8173-0A759B8194F7}"/>
              </a:ext>
            </a:extLst>
          </p:cNvPr>
          <p:cNvSpPr>
            <a:spLocks noGrp="1"/>
          </p:cNvSpPr>
          <p:nvPr>
            <p:ph sz="quarter" idx="4"/>
          </p:nvPr>
        </p:nvSpPr>
        <p:spPr>
          <a:xfrm>
            <a:off x="4645025" y="1997629"/>
            <a:ext cx="4041775" cy="3951288"/>
          </a:xfrm>
        </p:spPr>
        <p:txBody>
          <a:bodyPr/>
          <a:lstStyle/>
          <a:p>
            <a:pPr marL="0" indent="0">
              <a:buNone/>
            </a:pPr>
            <a:r>
              <a:rPr lang="en-GB" sz="2000" dirty="0"/>
              <a:t>This may include:</a:t>
            </a:r>
          </a:p>
          <a:p>
            <a:pPr>
              <a:buFont typeface="Wingdings" panose="05000000000000000000" pitchFamily="2" charset="2"/>
              <a:buChar char="§"/>
            </a:pPr>
            <a:r>
              <a:rPr lang="en-GB" sz="2000" dirty="0"/>
              <a:t>breath stacking (assisted or unassisted)</a:t>
            </a:r>
          </a:p>
          <a:p>
            <a:pPr>
              <a:buFont typeface="Wingdings" panose="05000000000000000000" pitchFamily="2" charset="2"/>
              <a:buChar char="§"/>
            </a:pPr>
            <a:r>
              <a:rPr lang="en-GB" sz="2000" dirty="0"/>
              <a:t>manually assisted cough</a:t>
            </a:r>
          </a:p>
          <a:p>
            <a:pPr>
              <a:buFont typeface="Wingdings" panose="05000000000000000000" pitchFamily="2" charset="2"/>
              <a:buChar char="§"/>
            </a:pPr>
            <a:r>
              <a:rPr lang="en-GB" sz="2000" dirty="0"/>
              <a:t>mechanical cough assist device (MI-E)</a:t>
            </a:r>
          </a:p>
          <a:p>
            <a:pPr>
              <a:buFont typeface="Wingdings" panose="05000000000000000000" pitchFamily="2" charset="2"/>
              <a:buChar char="§"/>
            </a:pPr>
            <a:endParaRPr lang="en-GB" sz="2000" dirty="0"/>
          </a:p>
          <a:p>
            <a:pPr marL="0" indent="0">
              <a:buNone/>
            </a:pPr>
            <a:r>
              <a:rPr lang="en-GB" sz="2000" dirty="0"/>
              <a:t>‘Offer cough augmentation techniques […] to people with MND who cannot cough effectively’ (NICE, 2016) </a:t>
            </a:r>
          </a:p>
          <a:p>
            <a:pPr marL="0" indent="0">
              <a:buNone/>
            </a:pPr>
            <a:endParaRPr lang="en-GB" sz="2000" dirty="0"/>
          </a:p>
          <a:p>
            <a:pPr>
              <a:buFont typeface="Wingdings" panose="05000000000000000000" pitchFamily="2" charset="2"/>
              <a:buChar char="§"/>
            </a:pPr>
            <a:endParaRPr lang="en-GB" sz="2000" dirty="0"/>
          </a:p>
          <a:p>
            <a:pPr marL="0" indent="0">
              <a:buNone/>
            </a:pPr>
            <a:endParaRPr lang="en-US" dirty="0"/>
          </a:p>
        </p:txBody>
      </p:sp>
      <p:sp>
        <p:nvSpPr>
          <p:cNvPr id="7" name="Slide Number Placeholder 6">
            <a:extLst>
              <a:ext uri="{FF2B5EF4-FFF2-40B4-BE49-F238E27FC236}">
                <a16:creationId xmlns:a16="http://schemas.microsoft.com/office/drawing/2014/main" id="{E35E6410-A07D-4D66-BEDA-B7ADDBFC41B0}"/>
              </a:ext>
            </a:extLst>
          </p:cNvPr>
          <p:cNvSpPr>
            <a:spLocks noGrp="1"/>
          </p:cNvSpPr>
          <p:nvPr>
            <p:ph type="sldNum" sz="quarter" idx="12"/>
          </p:nvPr>
        </p:nvSpPr>
        <p:spPr/>
        <p:txBody>
          <a:bodyPr/>
          <a:lstStyle/>
          <a:p>
            <a:pPr>
              <a:defRPr/>
            </a:pPr>
            <a:fld id="{4525FB41-68CC-44F7-8018-F40E443EEB7C}" type="slidenum">
              <a:rPr lang="en-GB" altLang="en-US" smtClean="0"/>
              <a:pPr>
                <a:defRPr/>
              </a:pPr>
              <a:t>3</a:t>
            </a:fld>
            <a:endParaRPr lang="en-GB" altLang="en-US"/>
          </a:p>
        </p:txBody>
      </p:sp>
      <p:sp>
        <p:nvSpPr>
          <p:cNvPr id="10" name="Title 1">
            <a:extLst>
              <a:ext uri="{FF2B5EF4-FFF2-40B4-BE49-F238E27FC236}">
                <a16:creationId xmlns:a16="http://schemas.microsoft.com/office/drawing/2014/main" id="{368FDAC1-60F1-4C48-9318-0EA19DEE7BE4}"/>
              </a:ext>
            </a:extLst>
          </p:cNvPr>
          <p:cNvSpPr txBox="1">
            <a:spLocks/>
          </p:cNvSpPr>
          <p:nvPr/>
        </p:nvSpPr>
        <p:spPr bwMode="auto">
          <a:xfrm>
            <a:off x="323088" y="870061"/>
            <a:ext cx="842750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3600" baseline="0" dirty="0"/>
              <a:t>Cough and airway c</a:t>
            </a:r>
            <a:r>
              <a:rPr lang="en-GB" sz="3600" b="1" baseline="0" dirty="0"/>
              <a:t>learance in MND</a:t>
            </a:r>
          </a:p>
        </p:txBody>
      </p:sp>
      <p:pic>
        <p:nvPicPr>
          <p:cNvPr id="11" name="Picture 7">
            <a:extLst>
              <a:ext uri="{FF2B5EF4-FFF2-40B4-BE49-F238E27FC236}">
                <a16:creationId xmlns:a16="http://schemas.microsoft.com/office/drawing/2014/main" id="{D301356E-1BA6-4F9E-897E-A820FC7F09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6109" y="318897"/>
            <a:ext cx="19685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067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barn(inVertical)">
                                      <p:cBhvr>
                                        <p:cTn id="18" dur="500"/>
                                        <p:tgtEl>
                                          <p:spTgt spid="4">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barn(inVertical)">
                                      <p:cBhvr>
                                        <p:cTn id="23" dur="500"/>
                                        <p:tgtEl>
                                          <p:spTgt spid="6">
                                            <p:txEl>
                                              <p:pRg st="0" end="0"/>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barn(inVertical)">
                                      <p:cBhvr>
                                        <p:cTn id="26" dur="500"/>
                                        <p:tgtEl>
                                          <p:spTgt spid="6">
                                            <p:txEl>
                                              <p:pRg st="1" end="1"/>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barn(inVertical)">
                                      <p:cBhvr>
                                        <p:cTn id="29" dur="500"/>
                                        <p:tgtEl>
                                          <p:spTgt spid="6">
                                            <p:txEl>
                                              <p:pRg st="2" end="2"/>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barn(inVertical)">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barn(inVertical)">
                                      <p:cBhvr>
                                        <p:cTn id="3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102C241-58E4-4542-A2A3-15FB0B6FE803}" type="slidenum">
              <a:rPr lang="en-GB" altLang="en-US" smtClean="0"/>
              <a:pPr>
                <a:defRPr/>
              </a:pPr>
              <a:t>4</a:t>
            </a:fld>
            <a:endParaRPr lang="en-GB" altLang="en-US" dirty="0"/>
          </a:p>
        </p:txBody>
      </p:sp>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6109" y="318897"/>
            <a:ext cx="19685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lowchart: Alternate Process 8">
            <a:extLst>
              <a:ext uri="{FF2B5EF4-FFF2-40B4-BE49-F238E27FC236}">
                <a16:creationId xmlns:a16="http://schemas.microsoft.com/office/drawing/2014/main" id="{52B1B81E-806B-4419-888B-691DBF65A13B}"/>
              </a:ext>
            </a:extLst>
          </p:cNvPr>
          <p:cNvSpPr/>
          <p:nvPr/>
        </p:nvSpPr>
        <p:spPr>
          <a:xfrm>
            <a:off x="658142" y="1779048"/>
            <a:ext cx="1030768" cy="735661"/>
          </a:xfrm>
          <a:prstGeom prst="flowChartAlternateProcess">
            <a:avLst/>
          </a:prstGeom>
          <a:solidFill>
            <a:schemeClr val="bg1"/>
          </a:solidFill>
          <a:ln w="22225">
            <a:solidFill>
              <a:srgbClr val="794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Cognitive and/or behavioural changes</a:t>
            </a:r>
            <a:endParaRPr lang="en-US" sz="1400" dirty="0">
              <a:solidFill>
                <a:schemeClr val="tx1"/>
              </a:solidFill>
            </a:endParaRPr>
          </a:p>
        </p:txBody>
      </p:sp>
      <p:sp>
        <p:nvSpPr>
          <p:cNvPr id="10" name="Flowchart: Alternate Process 9">
            <a:extLst>
              <a:ext uri="{FF2B5EF4-FFF2-40B4-BE49-F238E27FC236}">
                <a16:creationId xmlns:a16="http://schemas.microsoft.com/office/drawing/2014/main" id="{0504CC90-B37A-4050-BC68-72B086CE614D}"/>
              </a:ext>
            </a:extLst>
          </p:cNvPr>
          <p:cNvSpPr/>
          <p:nvPr/>
        </p:nvSpPr>
        <p:spPr>
          <a:xfrm>
            <a:off x="4534772" y="4678950"/>
            <a:ext cx="1021466" cy="732862"/>
          </a:xfrm>
          <a:prstGeom prst="flowChartAlternateProcess">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Respiratory dysfunction</a:t>
            </a:r>
            <a:endParaRPr lang="en-US" dirty="0">
              <a:solidFill>
                <a:schemeClr val="tx1"/>
              </a:solidFill>
            </a:endParaRPr>
          </a:p>
        </p:txBody>
      </p:sp>
      <p:sp>
        <p:nvSpPr>
          <p:cNvPr id="11" name="Flowchart: Alternate Process 10">
            <a:extLst>
              <a:ext uri="{FF2B5EF4-FFF2-40B4-BE49-F238E27FC236}">
                <a16:creationId xmlns:a16="http://schemas.microsoft.com/office/drawing/2014/main" id="{D697B9C5-5866-4E58-ABD4-E6B70FA6E45C}"/>
              </a:ext>
            </a:extLst>
          </p:cNvPr>
          <p:cNvSpPr/>
          <p:nvPr/>
        </p:nvSpPr>
        <p:spPr>
          <a:xfrm>
            <a:off x="4534772" y="3489987"/>
            <a:ext cx="1021466" cy="732863"/>
          </a:xfrm>
          <a:prstGeom prst="flowChartAlternateProcess">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Bulbar dysfunction</a:t>
            </a:r>
            <a:endParaRPr lang="en-US" dirty="0">
              <a:solidFill>
                <a:schemeClr val="tx1"/>
              </a:solidFill>
            </a:endParaRPr>
          </a:p>
        </p:txBody>
      </p:sp>
      <p:sp>
        <p:nvSpPr>
          <p:cNvPr id="12" name="Flowchart: Alternate Process 11">
            <a:extLst>
              <a:ext uri="{FF2B5EF4-FFF2-40B4-BE49-F238E27FC236}">
                <a16:creationId xmlns:a16="http://schemas.microsoft.com/office/drawing/2014/main" id="{783A2872-EE12-468E-AD27-D29C7B320764}"/>
              </a:ext>
            </a:extLst>
          </p:cNvPr>
          <p:cNvSpPr/>
          <p:nvPr/>
        </p:nvSpPr>
        <p:spPr>
          <a:xfrm>
            <a:off x="649116" y="2625418"/>
            <a:ext cx="1030768" cy="735661"/>
          </a:xfrm>
          <a:prstGeom prst="flowChartAlternateProcess">
            <a:avLst/>
          </a:prstGeom>
          <a:solidFill>
            <a:schemeClr val="bg1"/>
          </a:solidFill>
          <a:ln w="22225">
            <a:solidFill>
              <a:srgbClr val="794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Pseudobulbar affect</a:t>
            </a:r>
            <a:endParaRPr lang="en-US" sz="1400" dirty="0">
              <a:solidFill>
                <a:schemeClr val="tx1"/>
              </a:solidFill>
            </a:endParaRPr>
          </a:p>
        </p:txBody>
      </p:sp>
      <p:sp>
        <p:nvSpPr>
          <p:cNvPr id="13" name="Flowchart: Alternate Process 12">
            <a:extLst>
              <a:ext uri="{FF2B5EF4-FFF2-40B4-BE49-F238E27FC236}">
                <a16:creationId xmlns:a16="http://schemas.microsoft.com/office/drawing/2014/main" id="{54567895-72CB-4AE9-BF1A-8430CEFB38AB}"/>
              </a:ext>
            </a:extLst>
          </p:cNvPr>
          <p:cNvSpPr/>
          <p:nvPr/>
        </p:nvSpPr>
        <p:spPr>
          <a:xfrm>
            <a:off x="649116" y="4322956"/>
            <a:ext cx="1030768" cy="792836"/>
          </a:xfrm>
          <a:prstGeom prst="flowChartAlternateProcess">
            <a:avLst/>
          </a:prstGeom>
          <a:solidFill>
            <a:schemeClr val="bg1"/>
          </a:solidFill>
          <a:ln w="22225">
            <a:solidFill>
              <a:srgbClr val="794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Upper limb dysfunction</a:t>
            </a:r>
            <a:endParaRPr lang="en-US" sz="1400" dirty="0">
              <a:solidFill>
                <a:schemeClr val="tx1"/>
              </a:solidFill>
            </a:endParaRPr>
          </a:p>
        </p:txBody>
      </p:sp>
      <p:sp>
        <p:nvSpPr>
          <p:cNvPr id="14" name="Flowchart: Alternate Process 13">
            <a:extLst>
              <a:ext uri="{FF2B5EF4-FFF2-40B4-BE49-F238E27FC236}">
                <a16:creationId xmlns:a16="http://schemas.microsoft.com/office/drawing/2014/main" id="{E280E151-39AE-4FAF-A879-BBA65D6CE8A9}"/>
              </a:ext>
            </a:extLst>
          </p:cNvPr>
          <p:cNvSpPr/>
          <p:nvPr/>
        </p:nvSpPr>
        <p:spPr>
          <a:xfrm>
            <a:off x="649116" y="5228705"/>
            <a:ext cx="1019539" cy="794250"/>
          </a:xfrm>
          <a:prstGeom prst="flowChartAlternateProcess">
            <a:avLst/>
          </a:prstGeom>
          <a:solidFill>
            <a:schemeClr val="bg1"/>
          </a:solidFill>
          <a:ln w="22225">
            <a:solidFill>
              <a:srgbClr val="794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Loss of mobility</a:t>
            </a:r>
            <a:endParaRPr lang="en-US" sz="1400" dirty="0">
              <a:solidFill>
                <a:schemeClr val="tx1"/>
              </a:solidFill>
            </a:endParaRPr>
          </a:p>
        </p:txBody>
      </p:sp>
      <p:sp>
        <p:nvSpPr>
          <p:cNvPr id="15" name="Flowchart: Alternate Process 14">
            <a:extLst>
              <a:ext uri="{FF2B5EF4-FFF2-40B4-BE49-F238E27FC236}">
                <a16:creationId xmlns:a16="http://schemas.microsoft.com/office/drawing/2014/main" id="{659169DA-7958-44FD-A583-24E0A5C02ECA}"/>
              </a:ext>
            </a:extLst>
          </p:cNvPr>
          <p:cNvSpPr/>
          <p:nvPr/>
        </p:nvSpPr>
        <p:spPr>
          <a:xfrm>
            <a:off x="649116" y="3449084"/>
            <a:ext cx="1030768" cy="764249"/>
          </a:xfrm>
          <a:prstGeom prst="flowChartAlternateProcess">
            <a:avLst/>
          </a:prstGeom>
          <a:solidFill>
            <a:schemeClr val="bg1"/>
          </a:solidFill>
          <a:ln w="22225">
            <a:solidFill>
              <a:srgbClr val="794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Neck weakness &amp; altered posturing</a:t>
            </a:r>
            <a:endParaRPr lang="en-US" sz="1400" dirty="0">
              <a:solidFill>
                <a:schemeClr val="tx1"/>
              </a:solidFill>
            </a:endParaRPr>
          </a:p>
        </p:txBody>
      </p:sp>
      <p:sp>
        <p:nvSpPr>
          <p:cNvPr id="17" name="Title 16">
            <a:extLst>
              <a:ext uri="{FF2B5EF4-FFF2-40B4-BE49-F238E27FC236}">
                <a16:creationId xmlns:a16="http://schemas.microsoft.com/office/drawing/2014/main" id="{78CCDEB1-9CAE-47A2-8CEA-7D00E1D7CB48}"/>
              </a:ext>
            </a:extLst>
          </p:cNvPr>
          <p:cNvSpPr>
            <a:spLocks noGrp="1"/>
          </p:cNvSpPr>
          <p:nvPr>
            <p:ph type="title"/>
          </p:nvPr>
        </p:nvSpPr>
        <p:spPr/>
        <p:txBody>
          <a:bodyPr/>
          <a:lstStyle/>
          <a:p>
            <a:endParaRPr lang="en-US"/>
          </a:p>
        </p:txBody>
      </p:sp>
      <p:sp>
        <p:nvSpPr>
          <p:cNvPr id="18" name="Title 1">
            <a:extLst>
              <a:ext uri="{FF2B5EF4-FFF2-40B4-BE49-F238E27FC236}">
                <a16:creationId xmlns:a16="http://schemas.microsoft.com/office/drawing/2014/main" id="{E411AADA-60CA-4150-8C80-A75A9F17368A}"/>
              </a:ext>
            </a:extLst>
          </p:cNvPr>
          <p:cNvSpPr txBox="1">
            <a:spLocks/>
          </p:cNvSpPr>
          <p:nvPr/>
        </p:nvSpPr>
        <p:spPr bwMode="auto">
          <a:xfrm>
            <a:off x="450986" y="75341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3600" b="1" baseline="0" dirty="0"/>
              <a:t>It’s more complex than this…</a:t>
            </a:r>
          </a:p>
        </p:txBody>
      </p:sp>
      <p:sp>
        <p:nvSpPr>
          <p:cNvPr id="19" name="Flowchart: Alternate Process 18">
            <a:extLst>
              <a:ext uri="{FF2B5EF4-FFF2-40B4-BE49-F238E27FC236}">
                <a16:creationId xmlns:a16="http://schemas.microsoft.com/office/drawing/2014/main" id="{41408215-5F4B-4641-88BF-081FD2B3828E}"/>
              </a:ext>
            </a:extLst>
          </p:cNvPr>
          <p:cNvSpPr/>
          <p:nvPr/>
        </p:nvSpPr>
        <p:spPr>
          <a:xfrm>
            <a:off x="5933305" y="3485770"/>
            <a:ext cx="1021466" cy="732864"/>
          </a:xfrm>
          <a:prstGeom prst="flowChartAlternateProcess">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Poor glottic closure</a:t>
            </a:r>
            <a:endParaRPr lang="en-US" dirty="0">
              <a:solidFill>
                <a:schemeClr val="tx1"/>
              </a:solidFill>
            </a:endParaRPr>
          </a:p>
        </p:txBody>
      </p:sp>
      <p:sp>
        <p:nvSpPr>
          <p:cNvPr id="20" name="Flowchart: Alternate Process 19">
            <a:extLst>
              <a:ext uri="{FF2B5EF4-FFF2-40B4-BE49-F238E27FC236}">
                <a16:creationId xmlns:a16="http://schemas.microsoft.com/office/drawing/2014/main" id="{818AFA35-29F6-4204-8B39-D8AE0DC2F02C}"/>
              </a:ext>
            </a:extLst>
          </p:cNvPr>
          <p:cNvSpPr/>
          <p:nvPr/>
        </p:nvSpPr>
        <p:spPr>
          <a:xfrm>
            <a:off x="5933304" y="2371841"/>
            <a:ext cx="1021466" cy="742609"/>
          </a:xfrm>
          <a:prstGeom prst="flowChartAlternateProcess">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Oro-pharyngeal dysphagia</a:t>
            </a:r>
            <a:endParaRPr lang="en-US" dirty="0">
              <a:solidFill>
                <a:schemeClr val="tx1"/>
              </a:solidFill>
            </a:endParaRPr>
          </a:p>
        </p:txBody>
      </p:sp>
      <p:sp>
        <p:nvSpPr>
          <p:cNvPr id="21" name="Flowchart: Alternate Process 20">
            <a:extLst>
              <a:ext uri="{FF2B5EF4-FFF2-40B4-BE49-F238E27FC236}">
                <a16:creationId xmlns:a16="http://schemas.microsoft.com/office/drawing/2014/main" id="{FEB72F31-392B-4F89-B20A-9310E2D473E5}"/>
              </a:ext>
            </a:extLst>
          </p:cNvPr>
          <p:cNvSpPr/>
          <p:nvPr/>
        </p:nvSpPr>
        <p:spPr>
          <a:xfrm>
            <a:off x="7331838" y="2361428"/>
            <a:ext cx="1348748" cy="1471137"/>
          </a:xfrm>
          <a:prstGeom prst="flowChartAlternateProcess">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Collection of food, drink or saliva in the mouth, throat +/- upper airway</a:t>
            </a:r>
            <a:endParaRPr lang="en-US" dirty="0">
              <a:solidFill>
                <a:schemeClr val="tx1"/>
              </a:solidFill>
            </a:endParaRPr>
          </a:p>
        </p:txBody>
      </p:sp>
      <p:cxnSp>
        <p:nvCxnSpPr>
          <p:cNvPr id="31" name="Straight Arrow Connector 30"/>
          <p:cNvCxnSpPr/>
          <p:nvPr/>
        </p:nvCxnSpPr>
        <p:spPr>
          <a:xfrm>
            <a:off x="6481290" y="4222850"/>
            <a:ext cx="0" cy="453869"/>
          </a:xfrm>
          <a:prstGeom prst="straightConnector1">
            <a:avLst/>
          </a:prstGeom>
          <a:ln w="254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556238" y="3849307"/>
            <a:ext cx="377067" cy="0"/>
          </a:xfrm>
          <a:prstGeom prst="straightConnector1">
            <a:avLst/>
          </a:prstGeom>
          <a:ln w="254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556237" y="5045381"/>
            <a:ext cx="377067" cy="0"/>
          </a:xfrm>
          <a:prstGeom prst="straightConnector1">
            <a:avLst/>
          </a:prstGeom>
          <a:ln w="254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Elbow Connector 33"/>
          <p:cNvCxnSpPr>
            <a:stCxn id="11" idx="0"/>
          </p:cNvCxnSpPr>
          <p:nvPr/>
        </p:nvCxnSpPr>
        <p:spPr>
          <a:xfrm rot="5400000" flipH="1" flipV="1">
            <a:off x="5113452" y="2670134"/>
            <a:ext cx="751907" cy="887800"/>
          </a:xfrm>
          <a:prstGeom prst="bentConnector2">
            <a:avLst/>
          </a:prstGeom>
          <a:ln w="254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6954771" y="2738080"/>
            <a:ext cx="377067" cy="0"/>
          </a:xfrm>
          <a:prstGeom prst="straightConnector1">
            <a:avLst/>
          </a:prstGeom>
          <a:ln w="254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5" name="Elbow Connector 44"/>
          <p:cNvCxnSpPr>
            <a:stCxn id="21" idx="2"/>
          </p:cNvCxnSpPr>
          <p:nvPr/>
        </p:nvCxnSpPr>
        <p:spPr>
          <a:xfrm rot="5400000">
            <a:off x="6960433" y="3997370"/>
            <a:ext cx="1210585" cy="880975"/>
          </a:xfrm>
          <a:prstGeom prst="bentConnector2">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Left Brace 45"/>
          <p:cNvSpPr/>
          <p:nvPr/>
        </p:nvSpPr>
        <p:spPr>
          <a:xfrm>
            <a:off x="4129396" y="3794407"/>
            <a:ext cx="410425" cy="1346661"/>
          </a:xfrm>
          <a:prstGeom prst="leftBrace">
            <a:avLst>
              <a:gd name="adj1" fmla="val 8333"/>
              <a:gd name="adj2" fmla="val 51075"/>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8" name="Flowchart: Alternate Process 47">
            <a:extLst>
              <a:ext uri="{FF2B5EF4-FFF2-40B4-BE49-F238E27FC236}">
                <a16:creationId xmlns:a16="http://schemas.microsoft.com/office/drawing/2014/main" id="{0504CC90-B37A-4050-BC68-72B086CE614D}"/>
              </a:ext>
            </a:extLst>
          </p:cNvPr>
          <p:cNvSpPr/>
          <p:nvPr/>
        </p:nvSpPr>
        <p:spPr>
          <a:xfrm>
            <a:off x="5933304" y="4676719"/>
            <a:ext cx="1191933" cy="732862"/>
          </a:xfrm>
          <a:prstGeom prst="flowChartAlternate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Cough augmentation</a:t>
            </a:r>
            <a:endParaRPr lang="en-US" dirty="0">
              <a:solidFill>
                <a:schemeClr val="tx1"/>
              </a:solidFill>
            </a:endParaRPr>
          </a:p>
        </p:txBody>
      </p:sp>
      <p:pic>
        <p:nvPicPr>
          <p:cNvPr id="1032" name="Picture 8" descr="C:\Users\JALLEN4\AppData\Local\Microsoft\Windows\Temporary Internet Files\Content.IE5\7T192CH9\drycough[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6350" y="2625418"/>
            <a:ext cx="2303046" cy="303774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5489405" y="4213333"/>
            <a:ext cx="504071" cy="506041"/>
          </a:xfrm>
          <a:prstGeom prst="straightConnector1">
            <a:avLst/>
          </a:prstGeom>
          <a:ln w="254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569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000"/>
                                        <p:tgtEl>
                                          <p:spTgt spid="11"/>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1000"/>
                                        <p:tgtEl>
                                          <p:spTgt spid="10"/>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heel(1)">
                                      <p:cBhvr>
                                        <p:cTn id="13" dur="1000"/>
                                        <p:tgtEl>
                                          <p:spTgt spid="46"/>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heel(1)">
                                      <p:cBhvr>
                                        <p:cTn id="18" dur="1000"/>
                                        <p:tgtEl>
                                          <p:spTgt spid="33"/>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heel(1)">
                                      <p:cBhvr>
                                        <p:cTn id="21" dur="10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down)">
                                      <p:cBhvr>
                                        <p:cTn id="26" dur="500"/>
                                        <p:tgtEl>
                                          <p:spTgt spid="35"/>
                                        </p:tgtEl>
                                      </p:cBhvr>
                                    </p:animEffect>
                                  </p:childTnLst>
                                </p:cTn>
                              </p:par>
                              <p:par>
                                <p:cTn id="27" presetID="22" presetClass="entr" presetSubtype="4"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down)">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down)">
                                      <p:cBhvr>
                                        <p:cTn id="34" dur="500"/>
                                        <p:tgtEl>
                                          <p:spTgt spid="3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down)">
                                      <p:cBhvr>
                                        <p:cTn id="42" dur="500"/>
                                        <p:tgtEl>
                                          <p:spTgt spid="3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ipe(down)">
                                      <p:cBhvr>
                                        <p:cTn id="50" dur="500"/>
                                        <p:tgtEl>
                                          <p:spTgt spid="45"/>
                                        </p:tgtEl>
                                      </p:cBhvr>
                                    </p:animEffect>
                                  </p:childTnLst>
                                </p:cTn>
                              </p:par>
                            </p:childTnLst>
                          </p:cTn>
                        </p:par>
                      </p:childTnLst>
                    </p:cTn>
                  </p:par>
                  <p:par>
                    <p:cTn id="51" fill="hold">
                      <p:stCondLst>
                        <p:cond delay="indefinite"/>
                      </p:stCondLst>
                      <p:childTnLst>
                        <p:par>
                          <p:cTn id="52" fill="hold">
                            <p:stCondLst>
                              <p:cond delay="0"/>
                            </p:stCondLst>
                            <p:childTnLst>
                              <p:par>
                                <p:cTn id="53" presetID="24" presetClass="emph" presetSubtype="0" fill="hold" nodeType="clickEffect">
                                  <p:stCondLst>
                                    <p:cond delay="0"/>
                                  </p:stCondLst>
                                  <p:childTnLst>
                                    <p:animClr clrSpc="hsl" dir="cw">
                                      <p:cBhvr override="childStyle">
                                        <p:cTn id="54" dur="500" fill="hold"/>
                                        <p:tgtEl>
                                          <p:spTgt spid="48"/>
                                        </p:tgtEl>
                                        <p:attrNameLst>
                                          <p:attrName>style.color</p:attrName>
                                        </p:attrNameLst>
                                      </p:cBhvr>
                                      <p:by>
                                        <p:hsl h="0" s="-12549" l="-25098"/>
                                      </p:by>
                                    </p:animClr>
                                    <p:animClr clrSpc="hsl" dir="cw">
                                      <p:cBhvr>
                                        <p:cTn id="55" dur="500" fill="hold"/>
                                        <p:tgtEl>
                                          <p:spTgt spid="48"/>
                                        </p:tgtEl>
                                        <p:attrNameLst>
                                          <p:attrName>fillcolor</p:attrName>
                                        </p:attrNameLst>
                                      </p:cBhvr>
                                      <p:by>
                                        <p:hsl h="0" s="-12549" l="-25098"/>
                                      </p:by>
                                    </p:animClr>
                                    <p:animClr clrSpc="hsl" dir="cw">
                                      <p:cBhvr>
                                        <p:cTn id="56" dur="500" fill="hold"/>
                                        <p:tgtEl>
                                          <p:spTgt spid="48"/>
                                        </p:tgtEl>
                                        <p:attrNameLst>
                                          <p:attrName>stroke.color</p:attrName>
                                        </p:attrNameLst>
                                      </p:cBhvr>
                                      <p:by>
                                        <p:hsl h="0" s="-12549" l="-25098"/>
                                      </p:by>
                                    </p:animClr>
                                    <p:set>
                                      <p:cBhvr>
                                        <p:cTn id="57" dur="500" fill="hold"/>
                                        <p:tgtEl>
                                          <p:spTgt spid="48"/>
                                        </p:tgtEl>
                                        <p:attrNameLst>
                                          <p:attrName>fill.type</p:attrName>
                                        </p:attrNameLst>
                                      </p:cBhvr>
                                      <p:to>
                                        <p:strVal val="solid"/>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barn(inVertical)">
                                      <p:cBhvr>
                                        <p:cTn id="62" dur="500"/>
                                        <p:tgtEl>
                                          <p:spTgt spid="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barn(inVertical)">
                                      <p:cBhvr>
                                        <p:cTn id="67" dur="500"/>
                                        <p:tgtEl>
                                          <p:spTgt spid="9"/>
                                        </p:tgtEl>
                                      </p:cBhvr>
                                    </p:animEffect>
                                  </p:childTnLst>
                                </p:cTn>
                              </p:par>
                            </p:childTnLst>
                          </p:cTn>
                        </p:par>
                        <p:par>
                          <p:cTn id="68" fill="hold">
                            <p:stCondLst>
                              <p:cond delay="500"/>
                            </p:stCondLst>
                            <p:childTnLst>
                              <p:par>
                                <p:cTn id="69" presetID="16" presetClass="entr" presetSubtype="21"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barn(inVertical)">
                                      <p:cBhvr>
                                        <p:cTn id="71" dur="500"/>
                                        <p:tgtEl>
                                          <p:spTgt spid="12"/>
                                        </p:tgtEl>
                                      </p:cBhvr>
                                    </p:animEffect>
                                  </p:childTnLst>
                                </p:cTn>
                              </p:par>
                            </p:childTnLst>
                          </p:cTn>
                        </p:par>
                        <p:par>
                          <p:cTn id="72" fill="hold">
                            <p:stCondLst>
                              <p:cond delay="1000"/>
                            </p:stCondLst>
                            <p:childTnLst>
                              <p:par>
                                <p:cTn id="73" presetID="16" presetClass="entr" presetSubtype="21" fill="hold" grpId="0" nodeType="after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barn(inVertical)">
                                      <p:cBhvr>
                                        <p:cTn id="75" dur="500"/>
                                        <p:tgtEl>
                                          <p:spTgt spid="15"/>
                                        </p:tgtEl>
                                      </p:cBhvr>
                                    </p:animEffect>
                                  </p:childTnLst>
                                </p:cTn>
                              </p:par>
                            </p:childTnLst>
                          </p:cTn>
                        </p:par>
                        <p:par>
                          <p:cTn id="76" fill="hold">
                            <p:stCondLst>
                              <p:cond delay="1500"/>
                            </p:stCondLst>
                            <p:childTnLst>
                              <p:par>
                                <p:cTn id="77" presetID="16" presetClass="entr" presetSubtype="21" fill="hold" grpId="0" nodeType="after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barn(inVertical)">
                                      <p:cBhvr>
                                        <p:cTn id="79" dur="500"/>
                                        <p:tgtEl>
                                          <p:spTgt spid="13"/>
                                        </p:tgtEl>
                                      </p:cBhvr>
                                    </p:animEffect>
                                  </p:childTnLst>
                                </p:cTn>
                              </p:par>
                            </p:childTnLst>
                          </p:cTn>
                        </p:par>
                        <p:par>
                          <p:cTn id="80" fill="hold">
                            <p:stCondLst>
                              <p:cond delay="2000"/>
                            </p:stCondLst>
                            <p:childTnLst>
                              <p:par>
                                <p:cTn id="81" presetID="16" presetClass="entr" presetSubtype="21" fill="hold" grpId="0" nodeType="after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barn(inVertical)">
                                      <p:cBhvr>
                                        <p:cTn id="8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9" grpId="0" animBg="1"/>
      <p:bldP spid="20" grpId="0" animBg="1"/>
      <p:bldP spid="21" grpId="0" animBg="1"/>
      <p:bldP spid="4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89246-E30C-4F96-B164-65AE2912D9C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48082E-7330-46F2-8CDD-728BD7AE2DCA}"/>
              </a:ext>
            </a:extLst>
          </p:cNvPr>
          <p:cNvSpPr>
            <a:spLocks noGrp="1"/>
          </p:cNvSpPr>
          <p:nvPr>
            <p:ph idx="1"/>
          </p:nvPr>
        </p:nvSpPr>
        <p:spPr>
          <a:xfrm>
            <a:off x="457200" y="2012949"/>
            <a:ext cx="8229600" cy="4525963"/>
          </a:xfrm>
        </p:spPr>
        <p:txBody>
          <a:bodyPr/>
          <a:lstStyle/>
          <a:p>
            <a:pPr marL="0" indent="0">
              <a:buNone/>
            </a:pPr>
            <a:endParaRPr lang="en-GB" dirty="0"/>
          </a:p>
          <a:p>
            <a:pPr marL="0" indent="0">
              <a:buNone/>
            </a:pPr>
            <a:r>
              <a:rPr lang="en-GB" sz="2800" dirty="0">
                <a:solidFill>
                  <a:schemeClr val="accent5">
                    <a:lumMod val="50000"/>
                  </a:schemeClr>
                </a:solidFill>
                <a:latin typeface="Calibri" panose="020F0502020204030204" pitchFamily="34" charset="0"/>
              </a:rPr>
              <a:t>	</a:t>
            </a:r>
            <a:r>
              <a:rPr lang="en-GB" sz="2200" dirty="0">
                <a:latin typeface="MV Boli" panose="02000500030200090000" pitchFamily="2" charset="0"/>
                <a:cs typeface="MV Boli" panose="02000500030200090000" pitchFamily="2" charset="0"/>
              </a:rPr>
              <a:t>“It makes me cough more than I did to start with”</a:t>
            </a:r>
          </a:p>
          <a:p>
            <a:pPr marL="0" indent="0">
              <a:buNone/>
            </a:pPr>
            <a:endParaRPr lang="en-GB" sz="2200" dirty="0">
              <a:latin typeface="MV Boli" panose="02000500030200090000" pitchFamily="2" charset="0"/>
              <a:cs typeface="MV Boli" panose="02000500030200090000" pitchFamily="2" charset="0"/>
            </a:endParaRPr>
          </a:p>
          <a:p>
            <a:pPr marL="0" indent="0">
              <a:buNone/>
            </a:pPr>
            <a:endParaRPr lang="en-GB" sz="2200" dirty="0">
              <a:latin typeface="MV Boli" panose="02000500030200090000" pitchFamily="2" charset="0"/>
              <a:cs typeface="MV Boli" panose="02000500030200090000" pitchFamily="2" charset="0"/>
            </a:endParaRPr>
          </a:p>
          <a:p>
            <a:pPr marL="0" indent="0">
              <a:buNone/>
            </a:pPr>
            <a:r>
              <a:rPr lang="en-GB" sz="2200" dirty="0">
                <a:latin typeface="MV Boli" panose="02000500030200090000" pitchFamily="2" charset="0"/>
                <a:cs typeface="MV Boli" panose="02000500030200090000" pitchFamily="2" charset="0"/>
              </a:rPr>
              <a:t>	“I can’t breathe when I use it”</a:t>
            </a:r>
          </a:p>
          <a:p>
            <a:pPr marL="0" indent="0">
              <a:buNone/>
            </a:pPr>
            <a:endParaRPr lang="en-GB" sz="2200" dirty="0">
              <a:latin typeface="MV Boli" panose="02000500030200090000" pitchFamily="2" charset="0"/>
              <a:cs typeface="MV Boli" panose="02000500030200090000" pitchFamily="2" charset="0"/>
            </a:endParaRPr>
          </a:p>
          <a:p>
            <a:pPr marL="0" indent="0">
              <a:buNone/>
            </a:pPr>
            <a:endParaRPr lang="en-GB" sz="2200" dirty="0">
              <a:latin typeface="MV Boli" panose="02000500030200090000" pitchFamily="2" charset="0"/>
              <a:cs typeface="MV Boli" panose="02000500030200090000" pitchFamily="2" charset="0"/>
            </a:endParaRPr>
          </a:p>
          <a:p>
            <a:pPr marL="0" indent="0">
              <a:buNone/>
            </a:pPr>
            <a:r>
              <a:rPr lang="en-GB" sz="2200" dirty="0">
                <a:latin typeface="MV Boli" panose="02000500030200090000" pitchFamily="2" charset="0"/>
                <a:cs typeface="MV Boli" panose="02000500030200090000" pitchFamily="2" charset="0"/>
              </a:rPr>
              <a:t>	“I’ve stopped using it”</a:t>
            </a:r>
          </a:p>
          <a:p>
            <a:pPr marL="0" indent="0">
              <a:buNone/>
            </a:pPr>
            <a:endParaRPr lang="en-GB" dirty="0">
              <a:solidFill>
                <a:schemeClr val="accent5">
                  <a:lumMod val="50000"/>
                </a:schemeClr>
              </a:solidFill>
              <a:latin typeface="Lucida Calligraphy" panose="03010101010101010101" pitchFamily="66" charset="0"/>
            </a:endParaRPr>
          </a:p>
          <a:p>
            <a:pPr marL="0" indent="0">
              <a:buNone/>
            </a:pPr>
            <a:endParaRPr lang="en-US" dirty="0"/>
          </a:p>
        </p:txBody>
      </p:sp>
      <p:sp>
        <p:nvSpPr>
          <p:cNvPr id="4" name="Slide Number Placeholder 3">
            <a:extLst>
              <a:ext uri="{FF2B5EF4-FFF2-40B4-BE49-F238E27FC236}">
                <a16:creationId xmlns:a16="http://schemas.microsoft.com/office/drawing/2014/main" id="{2DA9292F-7B27-4D7B-B332-8D785D76E1A6}"/>
              </a:ext>
            </a:extLst>
          </p:cNvPr>
          <p:cNvSpPr>
            <a:spLocks noGrp="1"/>
          </p:cNvSpPr>
          <p:nvPr>
            <p:ph type="sldNum" sz="quarter" idx="12"/>
          </p:nvPr>
        </p:nvSpPr>
        <p:spPr/>
        <p:txBody>
          <a:bodyPr/>
          <a:lstStyle/>
          <a:p>
            <a:pPr>
              <a:defRPr/>
            </a:pPr>
            <a:fld id="{7102C241-58E4-4542-A2A3-15FB0B6FE803}" type="slidenum">
              <a:rPr lang="en-GB" altLang="en-US" smtClean="0"/>
              <a:pPr>
                <a:defRPr/>
              </a:pPr>
              <a:t>5</a:t>
            </a:fld>
            <a:endParaRPr lang="en-GB" altLang="en-US"/>
          </a:p>
        </p:txBody>
      </p:sp>
      <p:sp>
        <p:nvSpPr>
          <p:cNvPr id="5" name="Title 1">
            <a:extLst>
              <a:ext uri="{FF2B5EF4-FFF2-40B4-BE49-F238E27FC236}">
                <a16:creationId xmlns:a16="http://schemas.microsoft.com/office/drawing/2014/main" id="{101B556E-1CD8-4148-9C5B-7A01C35543C7}"/>
              </a:ext>
            </a:extLst>
          </p:cNvPr>
          <p:cNvSpPr txBox="1">
            <a:spLocks/>
          </p:cNvSpPr>
          <p:nvPr/>
        </p:nvSpPr>
        <p:spPr bwMode="auto">
          <a:xfrm>
            <a:off x="358246" y="846138"/>
            <a:ext cx="842750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3600" baseline="0" dirty="0"/>
              <a:t>Role of bulbar impairment</a:t>
            </a:r>
            <a:endParaRPr lang="en-GB" sz="3600" b="1" baseline="0" dirty="0"/>
          </a:p>
        </p:txBody>
      </p:sp>
      <p:pic>
        <p:nvPicPr>
          <p:cNvPr id="2050" name="Picture 2" descr="C:\Users\JALLEN4\AppData\Local\Microsoft\Windows\Temporary Internet Files\Content.IE5\BWII3Y5Y\S43Qy[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512" y="2568633"/>
            <a:ext cx="608213" cy="6082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JALLEN4\AppData\Local\Microsoft\Windows\Temporary Internet Files\Content.IE5\BWII3Y5Y\S43Qy[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039" y="3805843"/>
            <a:ext cx="608213" cy="6082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JALLEN4\AppData\Local\Microsoft\Windows\Temporary Internet Files\Content.IE5\BWII3Y5Y\S43Qy[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17" y="4964083"/>
            <a:ext cx="608213" cy="608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423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DE76B8-7312-44B9-8A1A-2D1F8C700217}"/>
              </a:ext>
            </a:extLst>
          </p:cNvPr>
          <p:cNvSpPr>
            <a:spLocks noGrp="1"/>
          </p:cNvSpPr>
          <p:nvPr>
            <p:ph idx="1"/>
          </p:nvPr>
        </p:nvSpPr>
        <p:spPr>
          <a:xfrm>
            <a:off x="457200" y="2181226"/>
            <a:ext cx="8229600" cy="3944938"/>
          </a:xfrm>
        </p:spPr>
        <p:txBody>
          <a:bodyPr/>
          <a:lstStyle/>
          <a:p>
            <a:r>
              <a:rPr lang="en-GB" dirty="0"/>
              <a:t>Self-advocacy</a:t>
            </a:r>
          </a:p>
          <a:p>
            <a:r>
              <a:rPr lang="en-GB" dirty="0"/>
              <a:t>Availability of MI-E</a:t>
            </a:r>
          </a:p>
          <a:p>
            <a:r>
              <a:rPr lang="en-GB" dirty="0"/>
              <a:t>Cost of MI-E</a:t>
            </a:r>
          </a:p>
          <a:p>
            <a:r>
              <a:rPr lang="en-GB" dirty="0"/>
              <a:t>Limited research on benefit/burdens</a:t>
            </a:r>
          </a:p>
          <a:p>
            <a:r>
              <a:rPr lang="en-GB" dirty="0"/>
              <a:t>The bulbar issues…</a:t>
            </a:r>
          </a:p>
          <a:p>
            <a:pPr marL="0" indent="0">
              <a:buNone/>
            </a:pPr>
            <a:endParaRPr lang="en-GB" dirty="0"/>
          </a:p>
        </p:txBody>
      </p:sp>
      <p:sp>
        <p:nvSpPr>
          <p:cNvPr id="4" name="Slide Number Placeholder 3">
            <a:extLst>
              <a:ext uri="{FF2B5EF4-FFF2-40B4-BE49-F238E27FC236}">
                <a16:creationId xmlns:a16="http://schemas.microsoft.com/office/drawing/2014/main" id="{3DDBA75B-4F5A-4A27-A878-0DDC24FE4B5C}"/>
              </a:ext>
            </a:extLst>
          </p:cNvPr>
          <p:cNvSpPr>
            <a:spLocks noGrp="1"/>
          </p:cNvSpPr>
          <p:nvPr>
            <p:ph type="sldNum" sz="quarter" idx="12"/>
          </p:nvPr>
        </p:nvSpPr>
        <p:spPr/>
        <p:txBody>
          <a:bodyPr/>
          <a:lstStyle/>
          <a:p>
            <a:pPr>
              <a:defRPr/>
            </a:pPr>
            <a:fld id="{7102C241-58E4-4542-A2A3-15FB0B6FE803}" type="slidenum">
              <a:rPr lang="en-GB" altLang="en-US" smtClean="0"/>
              <a:pPr>
                <a:defRPr/>
              </a:pPr>
              <a:t>6</a:t>
            </a:fld>
            <a:endParaRPr lang="en-GB" altLang="en-US"/>
          </a:p>
        </p:txBody>
      </p:sp>
      <p:pic>
        <p:nvPicPr>
          <p:cNvPr id="5" name="Picture 7">
            <a:extLst>
              <a:ext uri="{FF2B5EF4-FFF2-40B4-BE49-F238E27FC236}">
                <a16:creationId xmlns:a16="http://schemas.microsoft.com/office/drawing/2014/main" id="{4811F1BA-70C1-46A3-9B08-1DF207DDB6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6109" y="318897"/>
            <a:ext cx="19685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a:extLst>
              <a:ext uri="{FF2B5EF4-FFF2-40B4-BE49-F238E27FC236}">
                <a16:creationId xmlns:a16="http://schemas.microsoft.com/office/drawing/2014/main" id="{D6CEF345-8C3E-4BE7-8FCF-AE9ED8D02952}"/>
              </a:ext>
            </a:extLst>
          </p:cNvPr>
          <p:cNvSpPr>
            <a:spLocks noGrp="1"/>
          </p:cNvSpPr>
          <p:nvPr>
            <p:ph type="title"/>
          </p:nvPr>
        </p:nvSpPr>
        <p:spPr/>
        <p:txBody>
          <a:bodyPr/>
          <a:lstStyle/>
          <a:p>
            <a:endParaRPr lang="en-US"/>
          </a:p>
        </p:txBody>
      </p:sp>
      <p:sp>
        <p:nvSpPr>
          <p:cNvPr id="8" name="Title 1">
            <a:extLst>
              <a:ext uri="{FF2B5EF4-FFF2-40B4-BE49-F238E27FC236}">
                <a16:creationId xmlns:a16="http://schemas.microsoft.com/office/drawing/2014/main" id="{E7925F32-8F84-492E-BC8B-7FAE342474B4}"/>
              </a:ext>
            </a:extLst>
          </p:cNvPr>
          <p:cNvSpPr txBox="1">
            <a:spLocks/>
          </p:cNvSpPr>
          <p:nvPr/>
        </p:nvSpPr>
        <p:spPr bwMode="auto">
          <a:xfrm>
            <a:off x="340241" y="1227932"/>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3600" b="1" baseline="0" dirty="0"/>
              <a:t>Cli</a:t>
            </a:r>
            <a:r>
              <a:rPr lang="en-GB" sz="3600" baseline="0" dirty="0"/>
              <a:t>nical Challenges</a:t>
            </a:r>
            <a:endParaRPr lang="en-GB" sz="3600" b="1" baseline="0" dirty="0"/>
          </a:p>
        </p:txBody>
      </p:sp>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E7EF2117-E6E0-426D-899A-6F778E894D64}"/>
                  </a:ext>
                </a:extLst>
              </p:cNvPr>
              <p:cNvGraphicFramePr>
                <a:graphicFrameLocks noChangeAspect="1"/>
              </p:cNvGraphicFramePr>
              <p:nvPr>
                <p:extLst>
                  <p:ext uri="{D42A27DB-BD31-4B8C-83A1-F6EECF244321}">
                    <p14:modId xmlns:p14="http://schemas.microsoft.com/office/powerpoint/2010/main" val="3670119273"/>
                  </p:ext>
                </p:extLst>
              </p:nvPr>
            </p:nvGraphicFramePr>
            <p:xfrm>
              <a:off x="-5140842" y="-38543"/>
              <a:ext cx="2286000" cy="1714500"/>
            </p:xfrm>
            <a:graphic>
              <a:graphicData uri="http://schemas.microsoft.com/office/powerpoint/2016/slidezoom">
                <pslz:sldZm>
                  <pslz:sldZmObj sldId="387" cId="1700671701">
                    <pslz:zmPr id="{17C2FC6E-7AE8-4B40-9A20-0A08365C7B45}" returnToParent="0" transitionDur="1000">
                      <p166:blipFill xmlns:p166="http://schemas.microsoft.com/office/powerpoint/2016/6/main">
                        <a:blip r:embed="rId4"/>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12" name="Slide Zoom 11">
                <a:hlinkClick r:id="rId5" action="ppaction://hlinksldjump"/>
                <a:extLst>
                  <a:ext uri="{FF2B5EF4-FFF2-40B4-BE49-F238E27FC236}">
                    <a16:creationId xmlns:a16="http://schemas.microsoft.com/office/drawing/2014/main" xmlns="" id="{E7EF2117-E6E0-426D-899A-6F778E894D64}"/>
                  </a:ext>
                </a:extLst>
              </p:cNvPr>
              <p:cNvPicPr>
                <a:picLocks noGrp="1" noRot="1" noChangeAspect="1" noMove="1" noResize="1" noEditPoints="1" noAdjustHandles="1" noChangeArrowheads="1" noChangeShapeType="1"/>
              </p:cNvPicPr>
              <p:nvPr/>
            </p:nvPicPr>
            <p:blipFill>
              <a:blip r:embed="rId6"/>
              <a:stretch>
                <a:fillRect/>
              </a:stretch>
            </p:blipFill>
            <p:spPr>
              <a:xfrm>
                <a:off x="-5140842" y="-38543"/>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397165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C03B2-FAAB-4EF8-9197-2D7F887A42D1}"/>
              </a:ext>
            </a:extLst>
          </p:cNvPr>
          <p:cNvSpPr>
            <a:spLocks noGrp="1"/>
          </p:cNvSpPr>
          <p:nvPr>
            <p:ph type="title"/>
          </p:nvPr>
        </p:nvSpPr>
        <p:spPr/>
        <p:txBody>
          <a:bodyPr/>
          <a:lstStyle/>
          <a:p>
            <a:br>
              <a:rPr lang="en-GB" dirty="0"/>
            </a:br>
            <a:br>
              <a:rPr lang="en-GB" dirty="0"/>
            </a:br>
            <a:r>
              <a:rPr lang="en-GB" b="1" dirty="0"/>
              <a:t>NICE Guidelines (2016)</a:t>
            </a:r>
            <a:endParaRPr lang="en-US" b="1" dirty="0"/>
          </a:p>
        </p:txBody>
      </p:sp>
      <p:sp>
        <p:nvSpPr>
          <p:cNvPr id="3" name="Content Placeholder 2">
            <a:extLst>
              <a:ext uri="{FF2B5EF4-FFF2-40B4-BE49-F238E27FC236}">
                <a16:creationId xmlns:a16="http://schemas.microsoft.com/office/drawing/2014/main" id="{FFBEA29B-BC4B-4F01-B488-B10B409AA7B2}"/>
              </a:ext>
            </a:extLst>
          </p:cNvPr>
          <p:cNvSpPr>
            <a:spLocks noGrp="1"/>
          </p:cNvSpPr>
          <p:nvPr>
            <p:ph idx="1"/>
          </p:nvPr>
        </p:nvSpPr>
        <p:spPr>
          <a:xfrm>
            <a:off x="407323" y="2332037"/>
            <a:ext cx="8229600" cy="4525963"/>
          </a:xfrm>
        </p:spPr>
        <p:txBody>
          <a:bodyPr/>
          <a:lstStyle/>
          <a:p>
            <a:pPr marL="0" indent="0">
              <a:buNone/>
            </a:pPr>
            <a:r>
              <a:rPr lang="en-GB" dirty="0"/>
              <a:t>‘Treat people with MND and worsening respiratory impairment for reversible causes (for example, respiratory tract infections or secretion problems) before considering other treatments’ [1.12] </a:t>
            </a:r>
          </a:p>
          <a:p>
            <a:pPr marL="0" indent="0">
              <a:buNone/>
            </a:pPr>
            <a:endParaRPr lang="en-US" dirty="0"/>
          </a:p>
        </p:txBody>
      </p:sp>
      <p:sp>
        <p:nvSpPr>
          <p:cNvPr id="4" name="Slide Number Placeholder 3">
            <a:extLst>
              <a:ext uri="{FF2B5EF4-FFF2-40B4-BE49-F238E27FC236}">
                <a16:creationId xmlns:a16="http://schemas.microsoft.com/office/drawing/2014/main" id="{8E629202-3AA7-4F4E-9A1A-D57185DA6A5C}"/>
              </a:ext>
            </a:extLst>
          </p:cNvPr>
          <p:cNvSpPr>
            <a:spLocks noGrp="1"/>
          </p:cNvSpPr>
          <p:nvPr>
            <p:ph type="sldNum" sz="quarter" idx="12"/>
          </p:nvPr>
        </p:nvSpPr>
        <p:spPr/>
        <p:txBody>
          <a:bodyPr/>
          <a:lstStyle/>
          <a:p>
            <a:pPr>
              <a:defRPr/>
            </a:pPr>
            <a:fld id="{7102C241-58E4-4542-A2A3-15FB0B6FE803}" type="slidenum">
              <a:rPr lang="en-GB" altLang="en-US" smtClean="0"/>
              <a:pPr>
                <a:defRPr/>
              </a:pPr>
              <a:t>7</a:t>
            </a:fld>
            <a:endParaRPr lang="en-GB" altLang="en-US"/>
          </a:p>
        </p:txBody>
      </p:sp>
    </p:spTree>
    <p:extLst>
      <p:ext uri="{BB962C8B-B14F-4D97-AF65-F5344CB8AC3E}">
        <p14:creationId xmlns:p14="http://schemas.microsoft.com/office/powerpoint/2010/main" val="416652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1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4D094-1565-4465-9BE7-1E22A916C4F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B71B36E-44B5-420E-B5EA-893756B6FA1A}"/>
              </a:ext>
            </a:extLst>
          </p:cNvPr>
          <p:cNvSpPr>
            <a:spLocks noGrp="1"/>
          </p:cNvSpPr>
          <p:nvPr>
            <p:ph idx="1"/>
          </p:nvPr>
        </p:nvSpPr>
        <p:spPr>
          <a:xfrm>
            <a:off x="457199" y="1356359"/>
            <a:ext cx="8229600" cy="4525963"/>
          </a:xfrm>
        </p:spPr>
        <p:txBody>
          <a:bodyPr/>
          <a:lstStyle/>
          <a:p>
            <a:pPr marL="514350" indent="-514350">
              <a:buAutoNum type="arabicParenR"/>
            </a:pPr>
            <a:endParaRPr lang="en-GB" dirty="0"/>
          </a:p>
          <a:p>
            <a:pPr marL="0" indent="0">
              <a:buNone/>
            </a:pPr>
            <a:r>
              <a:rPr lang="en-GB" dirty="0"/>
              <a:t>To </a:t>
            </a:r>
            <a:r>
              <a:rPr lang="en-GB" u="sng" dirty="0"/>
              <a:t>understand</a:t>
            </a:r>
            <a:r>
              <a:rPr lang="en-GB" dirty="0"/>
              <a:t> and </a:t>
            </a:r>
            <a:r>
              <a:rPr lang="en-GB" u="sng" dirty="0"/>
              <a:t>manage</a:t>
            </a:r>
            <a:r>
              <a:rPr lang="en-GB" dirty="0"/>
              <a:t>:</a:t>
            </a:r>
          </a:p>
          <a:p>
            <a:pPr marL="514350" indent="-514350">
              <a:buAutoNum type="arabicParenR"/>
            </a:pPr>
            <a:r>
              <a:rPr lang="en-GB" dirty="0"/>
              <a:t>The weak cough</a:t>
            </a:r>
          </a:p>
          <a:p>
            <a:pPr marL="514350" indent="-514350">
              <a:buAutoNum type="arabicParenR"/>
            </a:pPr>
            <a:r>
              <a:rPr lang="en-GB" dirty="0"/>
              <a:t>The aetiology of phlegm and secretion issues </a:t>
            </a:r>
          </a:p>
          <a:p>
            <a:pPr marL="514350" indent="-514350">
              <a:buAutoNum type="arabicParenR"/>
            </a:pPr>
            <a:r>
              <a:rPr lang="en-GB" dirty="0"/>
              <a:t>Use and selection of cough augmentation</a:t>
            </a:r>
          </a:p>
        </p:txBody>
      </p:sp>
      <p:sp>
        <p:nvSpPr>
          <p:cNvPr id="4" name="Slide Number Placeholder 3">
            <a:extLst>
              <a:ext uri="{FF2B5EF4-FFF2-40B4-BE49-F238E27FC236}">
                <a16:creationId xmlns:a16="http://schemas.microsoft.com/office/drawing/2014/main" id="{8B48AB74-240B-4C99-9A50-9262482BAB8B}"/>
              </a:ext>
            </a:extLst>
          </p:cNvPr>
          <p:cNvSpPr>
            <a:spLocks noGrp="1"/>
          </p:cNvSpPr>
          <p:nvPr>
            <p:ph type="sldNum" sz="quarter" idx="12"/>
          </p:nvPr>
        </p:nvSpPr>
        <p:spPr/>
        <p:txBody>
          <a:bodyPr/>
          <a:lstStyle/>
          <a:p>
            <a:pPr>
              <a:defRPr/>
            </a:pPr>
            <a:fld id="{7102C241-58E4-4542-A2A3-15FB0B6FE803}" type="slidenum">
              <a:rPr lang="en-GB" altLang="en-US" smtClean="0"/>
              <a:pPr>
                <a:defRPr/>
              </a:pPr>
              <a:t>8</a:t>
            </a:fld>
            <a:endParaRPr lang="en-GB" altLang="en-US"/>
          </a:p>
        </p:txBody>
      </p:sp>
      <p:sp>
        <p:nvSpPr>
          <p:cNvPr id="5" name="Title 1">
            <a:extLst>
              <a:ext uri="{FF2B5EF4-FFF2-40B4-BE49-F238E27FC236}">
                <a16:creationId xmlns:a16="http://schemas.microsoft.com/office/drawing/2014/main" id="{47982CBC-04AB-4521-A6C8-0849691A2BA3}"/>
              </a:ext>
            </a:extLst>
          </p:cNvPr>
          <p:cNvSpPr txBox="1">
            <a:spLocks/>
          </p:cNvSpPr>
          <p:nvPr/>
        </p:nvSpPr>
        <p:spPr bwMode="auto">
          <a:xfrm>
            <a:off x="358246" y="846138"/>
            <a:ext cx="842750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3600" baseline="0" dirty="0"/>
              <a:t>Exploring the Bulbar System</a:t>
            </a:r>
            <a:endParaRPr lang="en-GB" sz="3600" b="1" baseline="0" dirty="0"/>
          </a:p>
        </p:txBody>
      </p:sp>
    </p:spTree>
    <p:extLst>
      <p:ext uri="{BB962C8B-B14F-4D97-AF65-F5344CB8AC3E}">
        <p14:creationId xmlns:p14="http://schemas.microsoft.com/office/powerpoint/2010/main" val="386126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E6F3F4A5-494D-4FE3-B502-9BD40981769E}"/>
              </a:ext>
            </a:extLst>
          </p:cNvPr>
          <p:cNvSpPr>
            <a:spLocks noGrp="1"/>
          </p:cNvSpPr>
          <p:nvPr>
            <p:ph type="title"/>
          </p:nvPr>
        </p:nvSpPr>
        <p:spPr>
          <a:xfrm>
            <a:off x="457200" y="836422"/>
            <a:ext cx="8229600" cy="1143000"/>
          </a:xfrm>
        </p:spPr>
        <p:txBody>
          <a:bodyPr rtlCol="0">
            <a:normAutofit/>
          </a:bodyPr>
          <a:lstStyle/>
          <a:p>
            <a:pPr eaLnBrk="1" fontAlgn="auto" hangingPunct="1">
              <a:spcAft>
                <a:spcPts val="0"/>
              </a:spcAft>
              <a:defRPr/>
            </a:pPr>
            <a:r>
              <a:rPr lang="en-GB" altLang="en-US" sz="3600" b="1" dirty="0">
                <a:cs typeface="Arial" panose="020B0604020202020204" pitchFamily="34" charset="0"/>
              </a:rPr>
              <a:t>Joint Assessment Protocol</a:t>
            </a:r>
          </a:p>
        </p:txBody>
      </p:sp>
      <p:sp>
        <p:nvSpPr>
          <p:cNvPr id="5123" name="Content Placeholder 2">
            <a:extLst>
              <a:ext uri="{FF2B5EF4-FFF2-40B4-BE49-F238E27FC236}">
                <a16:creationId xmlns:a16="http://schemas.microsoft.com/office/drawing/2014/main" id="{D6BD0507-71CE-481D-96A0-75FDA0D104F8}"/>
              </a:ext>
            </a:extLst>
          </p:cNvPr>
          <p:cNvSpPr>
            <a:spLocks noGrp="1"/>
          </p:cNvSpPr>
          <p:nvPr>
            <p:ph idx="1"/>
          </p:nvPr>
        </p:nvSpPr>
        <p:spPr>
          <a:xfrm>
            <a:off x="890016" y="2254102"/>
            <a:ext cx="7786152" cy="3915050"/>
          </a:xfrm>
        </p:spPr>
        <p:txBody>
          <a:bodyPr rtlCol="0">
            <a:normAutofit fontScale="85000" lnSpcReduction="20000"/>
          </a:bodyPr>
          <a:lstStyle/>
          <a:p>
            <a:pPr marL="503238" indent="-457200" eaLnBrk="1" fontAlgn="auto" hangingPunct="1">
              <a:spcAft>
                <a:spcPts val="0"/>
              </a:spcAft>
              <a:defRPr/>
            </a:pPr>
            <a:r>
              <a:rPr lang="en-GB" dirty="0"/>
              <a:t>Clinical respiratory history</a:t>
            </a:r>
          </a:p>
          <a:p>
            <a:pPr marL="503238" indent="-457200" eaLnBrk="1" fontAlgn="auto" hangingPunct="1">
              <a:spcAft>
                <a:spcPts val="0"/>
              </a:spcAft>
              <a:defRPr/>
            </a:pPr>
            <a:r>
              <a:rPr lang="en-GB" dirty="0"/>
              <a:t>Inspiratory and expiratory muscle function</a:t>
            </a:r>
          </a:p>
          <a:p>
            <a:pPr marL="503238" indent="-457200" eaLnBrk="1" fontAlgn="auto" hangingPunct="1">
              <a:spcAft>
                <a:spcPts val="0"/>
              </a:spcAft>
              <a:defRPr/>
            </a:pPr>
            <a:r>
              <a:rPr lang="en-GB" dirty="0"/>
              <a:t>Bulbar weakness and/or spasticity</a:t>
            </a:r>
          </a:p>
          <a:p>
            <a:pPr marL="503238" indent="-457200" eaLnBrk="1" fontAlgn="auto" hangingPunct="1">
              <a:spcAft>
                <a:spcPts val="0"/>
              </a:spcAft>
              <a:defRPr/>
            </a:pPr>
            <a:r>
              <a:rPr lang="en-GB" dirty="0"/>
              <a:t>Dysphagia</a:t>
            </a:r>
          </a:p>
          <a:p>
            <a:pPr marL="503238" indent="-457200" eaLnBrk="1" fontAlgn="auto" hangingPunct="1">
              <a:spcAft>
                <a:spcPts val="0"/>
              </a:spcAft>
              <a:defRPr/>
            </a:pPr>
            <a:r>
              <a:rPr lang="en-GB" dirty="0"/>
              <a:t>Oral and/or pharyngeal secretions</a:t>
            </a:r>
          </a:p>
          <a:p>
            <a:pPr marL="503238" indent="-457200" eaLnBrk="1" fontAlgn="auto" hangingPunct="1">
              <a:spcAft>
                <a:spcPts val="0"/>
              </a:spcAft>
              <a:defRPr/>
            </a:pPr>
            <a:r>
              <a:rPr lang="en-GB" dirty="0"/>
              <a:t>Voluntary versus reflexive cough ability</a:t>
            </a:r>
          </a:p>
          <a:p>
            <a:pPr marL="503238" indent="-457200" eaLnBrk="1" fontAlgn="auto" hangingPunct="1">
              <a:spcAft>
                <a:spcPts val="0"/>
              </a:spcAft>
              <a:defRPr/>
            </a:pPr>
            <a:r>
              <a:rPr lang="en-GB" dirty="0"/>
              <a:t>Cognitive or behavioural changes</a:t>
            </a:r>
          </a:p>
          <a:p>
            <a:pPr marL="503238" indent="-457200" eaLnBrk="1" fontAlgn="auto" hangingPunct="1">
              <a:spcAft>
                <a:spcPts val="0"/>
              </a:spcAft>
              <a:defRPr/>
            </a:pPr>
            <a:r>
              <a:rPr lang="en-GB" dirty="0"/>
              <a:t>Pseudobulbar affect</a:t>
            </a:r>
          </a:p>
          <a:p>
            <a:pPr marL="503238" indent="-457200" eaLnBrk="1" fontAlgn="auto" hangingPunct="1">
              <a:spcAft>
                <a:spcPts val="0"/>
              </a:spcAft>
              <a:defRPr/>
            </a:pPr>
            <a:r>
              <a:rPr lang="en-GB" dirty="0">
                <a:cs typeface="Arial" panose="020B0604020202020204" pitchFamily="34" charset="0"/>
              </a:rPr>
              <a:t>Mobility</a:t>
            </a:r>
          </a:p>
        </p:txBody>
      </p:sp>
      <p:sp>
        <p:nvSpPr>
          <p:cNvPr id="9220" name="Slide Number Placeholder 3">
            <a:extLst>
              <a:ext uri="{FF2B5EF4-FFF2-40B4-BE49-F238E27FC236}">
                <a16:creationId xmlns:a16="http://schemas.microsoft.com/office/drawing/2014/main" id="{33D2D674-F569-4371-BAE9-6B18AB280B9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763B1A0-48FD-455B-876D-1D0084CBB521}" type="slidenum">
              <a:rPr lang="en-GB" altLang="en-US" sz="1200">
                <a:latin typeface="Arial" panose="020B0604020202020204" pitchFamily="34" charset="0"/>
              </a:rPr>
              <a:pPr>
                <a:spcBef>
                  <a:spcPct val="0"/>
                </a:spcBef>
                <a:buFontTx/>
                <a:buNone/>
              </a:pPr>
              <a:t>9</a:t>
            </a:fld>
            <a:endParaRPr lang="en-GB" altLang="en-US" sz="1200">
              <a:latin typeface="Arial" panose="020B0604020202020204" pitchFamily="34" charset="0"/>
            </a:endParaRPr>
          </a:p>
        </p:txBody>
      </p:sp>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6109" y="318897"/>
            <a:ext cx="19685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wipe(down)">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wipe(down)">
                                      <p:cBhvr>
                                        <p:cTn id="12" dur="500"/>
                                        <p:tgtEl>
                                          <p:spTgt spid="51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wipe(down)">
                                      <p:cBhvr>
                                        <p:cTn id="17" dur="500"/>
                                        <p:tgtEl>
                                          <p:spTgt spid="51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Effect transition="in" filter="wipe(down)">
                                      <p:cBhvr>
                                        <p:cTn id="22" dur="500"/>
                                        <p:tgtEl>
                                          <p:spTgt spid="51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123">
                                            <p:txEl>
                                              <p:pRg st="4" end="4"/>
                                            </p:txEl>
                                          </p:spTgt>
                                        </p:tgtEl>
                                        <p:attrNameLst>
                                          <p:attrName>style.visibility</p:attrName>
                                        </p:attrNameLst>
                                      </p:cBhvr>
                                      <p:to>
                                        <p:strVal val="visible"/>
                                      </p:to>
                                    </p:set>
                                    <p:animEffect transition="in" filter="wipe(down)">
                                      <p:cBhvr>
                                        <p:cTn id="27" dur="500"/>
                                        <p:tgtEl>
                                          <p:spTgt spid="51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123">
                                            <p:txEl>
                                              <p:pRg st="5" end="5"/>
                                            </p:txEl>
                                          </p:spTgt>
                                        </p:tgtEl>
                                        <p:attrNameLst>
                                          <p:attrName>style.visibility</p:attrName>
                                        </p:attrNameLst>
                                      </p:cBhvr>
                                      <p:to>
                                        <p:strVal val="visible"/>
                                      </p:to>
                                    </p:set>
                                    <p:animEffect transition="in" filter="wipe(down)">
                                      <p:cBhvr>
                                        <p:cTn id="32" dur="500"/>
                                        <p:tgtEl>
                                          <p:spTgt spid="512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123">
                                            <p:txEl>
                                              <p:pRg st="6" end="6"/>
                                            </p:txEl>
                                          </p:spTgt>
                                        </p:tgtEl>
                                        <p:attrNameLst>
                                          <p:attrName>style.visibility</p:attrName>
                                        </p:attrNameLst>
                                      </p:cBhvr>
                                      <p:to>
                                        <p:strVal val="visible"/>
                                      </p:to>
                                    </p:set>
                                    <p:animEffect transition="in" filter="wipe(down)">
                                      <p:cBhvr>
                                        <p:cTn id="37" dur="500"/>
                                        <p:tgtEl>
                                          <p:spTgt spid="512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123">
                                            <p:txEl>
                                              <p:pRg st="7" end="7"/>
                                            </p:txEl>
                                          </p:spTgt>
                                        </p:tgtEl>
                                        <p:attrNameLst>
                                          <p:attrName>style.visibility</p:attrName>
                                        </p:attrNameLst>
                                      </p:cBhvr>
                                      <p:to>
                                        <p:strVal val="visible"/>
                                      </p:to>
                                    </p:set>
                                    <p:animEffect transition="in" filter="wipe(down)">
                                      <p:cBhvr>
                                        <p:cTn id="42" dur="500"/>
                                        <p:tgtEl>
                                          <p:spTgt spid="512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5123">
                                            <p:txEl>
                                              <p:pRg st="8" end="8"/>
                                            </p:txEl>
                                          </p:spTgt>
                                        </p:tgtEl>
                                        <p:attrNameLst>
                                          <p:attrName>style.visibility</p:attrName>
                                        </p:attrNameLst>
                                      </p:cBhvr>
                                      <p:to>
                                        <p:strVal val="visible"/>
                                      </p:to>
                                    </p:set>
                                    <p:animEffect transition="in" filter="wipe(down)">
                                      <p:cBhvr>
                                        <p:cTn id="47" dur="500"/>
                                        <p:tgtEl>
                                          <p:spTgt spid="512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2_Office Theme 1">
      <a:dk1>
        <a:srgbClr val="007B85"/>
      </a:dk1>
      <a:lt1>
        <a:srgbClr val="ACDCD4"/>
      </a:lt1>
      <a:dk2>
        <a:srgbClr val="00535E"/>
      </a:dk2>
      <a:lt2>
        <a:srgbClr val="FFFFFF"/>
      </a:lt2>
      <a:accent1>
        <a:srgbClr val="ACDCD4"/>
      </a:accent1>
      <a:accent2>
        <a:srgbClr val="A9C398"/>
      </a:accent2>
      <a:accent3>
        <a:srgbClr val="D2EBE6"/>
      </a:accent3>
      <a:accent4>
        <a:srgbClr val="006871"/>
      </a:accent4>
      <a:accent5>
        <a:srgbClr val="D2EBE6"/>
      </a:accent5>
      <a:accent6>
        <a:srgbClr val="99B089"/>
      </a:accent6>
      <a:hlink>
        <a:srgbClr val="00AFDB"/>
      </a:hlink>
      <a:folHlink>
        <a:srgbClr val="00539B"/>
      </a:folHlink>
    </a:clrScheme>
    <a:fontScheme name="2_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1800" b="1" i="0" u="none" strike="noStrike" cap="none" normalizeH="0" baseline="-2500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1800" b="1" i="0" u="none" strike="noStrike" cap="none" normalizeH="0" baseline="-25000" smtClean="0">
            <a:ln>
              <a:noFill/>
            </a:ln>
            <a:solidFill>
              <a:schemeClr val="tx1"/>
            </a:solidFill>
            <a:effectLst/>
            <a:latin typeface="Arial" charset="0"/>
            <a:ea typeface="ＭＳ Ｐゴシック" charset="-128"/>
          </a:defRPr>
        </a:defPPr>
      </a:lstStyle>
    </a:lnDef>
  </a:objectDefaults>
  <a:extraClrSchemeLst>
    <a:extraClrScheme>
      <a:clrScheme name="2_Office Theme 1">
        <a:dk1>
          <a:srgbClr val="007B85"/>
        </a:dk1>
        <a:lt1>
          <a:srgbClr val="ACDCD4"/>
        </a:lt1>
        <a:dk2>
          <a:srgbClr val="00535E"/>
        </a:dk2>
        <a:lt2>
          <a:srgbClr val="FFFFFF"/>
        </a:lt2>
        <a:accent1>
          <a:srgbClr val="ACDCD4"/>
        </a:accent1>
        <a:accent2>
          <a:srgbClr val="A9C398"/>
        </a:accent2>
        <a:accent3>
          <a:srgbClr val="D2EBE6"/>
        </a:accent3>
        <a:accent4>
          <a:srgbClr val="006871"/>
        </a:accent4>
        <a:accent5>
          <a:srgbClr val="D2EBE6"/>
        </a:accent5>
        <a:accent6>
          <a:srgbClr val="99B089"/>
        </a:accent6>
        <a:hlink>
          <a:srgbClr val="00AFDB"/>
        </a:hlink>
        <a:folHlink>
          <a:srgbClr val="00539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Other" ma:contentTypeID="0x010100C153FDA2BF29FA4BB78BD33A08A7C61E00FD4F71D12B857E469C80AA110C75E4BB" ma:contentTypeVersion="16" ma:contentTypeDescription="" ma:contentTypeScope="" ma:versionID="8baaea567b9b15b524bee4d6049c2921">
  <xsd:schema xmlns:xsd="http://www.w3.org/2001/XMLSchema" xmlns:p="http://schemas.microsoft.com/office/2006/metadata/properties" xmlns:ns2="7d3722a3-3568-4b0f-bed3-f373f54c89de" targetNamespace="http://schemas.microsoft.com/office/2006/metadata/properties" ma:root="true" ma:fieldsID="9364d0732706e96c2f50ed6da4267441" ns2:_="">
    <xsd:import namespace="7d3722a3-3568-4b0f-bed3-f373f54c89de"/>
    <xsd:element name="properties">
      <xsd:complexType>
        <xsd:sequence>
          <xsd:element name="documentManagement">
            <xsd:complexType>
              <xsd:all>
                <xsd:element ref="ns2:Owner" minOccurs="0"/>
                <xsd:element ref="ns2:Review" minOccurs="0"/>
              </xsd:all>
            </xsd:complexType>
          </xsd:element>
        </xsd:sequence>
      </xsd:complexType>
    </xsd:element>
  </xsd:schema>
  <xsd:schema xmlns:xsd="http://www.w3.org/2001/XMLSchema" xmlns:dms="http://schemas.microsoft.com/office/2006/documentManagement/types" targetNamespace="7d3722a3-3568-4b0f-bed3-f373f54c89de" elementFormDefault="qualified">
    <xsd:import namespace="http://schemas.microsoft.com/office/2006/documentManagement/types"/>
    <xsd:element name="Owner" ma:index="8" nillable="true" ma:displayName="Owner" ma:list="UserInfo" ma:internalName="Owner" ma:readOnly="false" ma:showField="Titl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view" ma:index="9" nillable="true" ma:displayName="Review" ma:format="DateOnly" ma:internalName="Review" ma:readOnly="fals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LongProperties xmlns="http://schemas.microsoft.com/office/2006/metadata/longProperties"/>
</file>

<file path=customXml/itemProps1.xml><?xml version="1.0" encoding="utf-8"?>
<ds:datastoreItem xmlns:ds="http://schemas.openxmlformats.org/officeDocument/2006/customXml" ds:itemID="{E7134C7A-9840-4F49-A623-39B9765BEE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3722a3-3568-4b0f-bed3-f373f54c89de"/>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EB05413D-2262-4712-96B9-8A1595CF04BA}">
  <ds:schemaRefs>
    <ds:schemaRef ds:uri="http://schemas.microsoft.com/sharepoint/v3/contenttype/forms"/>
  </ds:schemaRefs>
</ds:datastoreItem>
</file>

<file path=customXml/itemProps3.xml><?xml version="1.0" encoding="utf-8"?>
<ds:datastoreItem xmlns:ds="http://schemas.openxmlformats.org/officeDocument/2006/customXml" ds:itemID="{A529378E-D350-4B54-BDD1-C511A1B84BD6}">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
  <TotalTime>2308</TotalTime>
  <Words>1294</Words>
  <Application>Microsoft Office PowerPoint</Application>
  <PresentationFormat>On-screen Show (4:3)</PresentationFormat>
  <Paragraphs>233</Paragraphs>
  <Slides>19</Slides>
  <Notes>14</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ＭＳ Ｐゴシック</vt:lpstr>
      <vt:lpstr>Arial</vt:lpstr>
      <vt:lpstr>Bahnschrift Light SemiCondensed</vt:lpstr>
      <vt:lpstr>Calibri</vt:lpstr>
      <vt:lpstr>Comic Sans MS</vt:lpstr>
      <vt:lpstr>Lucida Calligraphy</vt:lpstr>
      <vt:lpstr>Lucida Handwriting</vt:lpstr>
      <vt:lpstr>MV Boli</vt:lpstr>
      <vt:lpstr>Wingdings</vt:lpstr>
      <vt:lpstr>2_Office Theme</vt:lpstr>
      <vt:lpstr>Office Theme</vt:lpstr>
      <vt:lpstr> Multidisciplinary assessment and management of cough for airway clearance </vt:lpstr>
      <vt:lpstr>Disclosures </vt:lpstr>
      <vt:lpstr>PowerPoint Presentation</vt:lpstr>
      <vt:lpstr>PowerPoint Presentation</vt:lpstr>
      <vt:lpstr>PowerPoint Presentation</vt:lpstr>
      <vt:lpstr>PowerPoint Presentation</vt:lpstr>
      <vt:lpstr>  NICE Guidelines (2016)</vt:lpstr>
      <vt:lpstr>PowerPoint Presentation</vt:lpstr>
      <vt:lpstr>Joint Assessment Protocol</vt:lpstr>
      <vt:lpstr>PowerPoint Presentation</vt:lpstr>
      <vt:lpstr> Example</vt:lpstr>
      <vt:lpstr>Example</vt:lpstr>
      <vt:lpstr>PowerPoint Presentation</vt:lpstr>
      <vt:lpstr>Benefits of SLT-led nasendoscopy</vt:lpstr>
      <vt:lpstr>PowerPoint Presentation</vt:lpstr>
      <vt:lpstr>Recommendations to field </vt:lpstr>
      <vt:lpstr>Key References</vt:lpstr>
      <vt:lpstr>Thank you for listening</vt:lpstr>
      <vt:lpstr>Contact Information</vt:lpstr>
    </vt:vector>
  </TitlesOfParts>
  <Company>University College London Hospital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NHNN powerpoint template</dc:title>
  <dc:creator>jlumgair</dc:creator>
  <cp:lastModifiedBy>Amanda Bourne</cp:lastModifiedBy>
  <cp:revision>254</cp:revision>
  <cp:lastPrinted>2012-12-04T16:19:38Z</cp:lastPrinted>
  <dcterms:created xsi:type="dcterms:W3CDTF">2013-04-05T08:40:04Z</dcterms:created>
  <dcterms:modified xsi:type="dcterms:W3CDTF">2018-11-30T14:53:13Z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wner">
    <vt:lpwstr>16</vt:lpwstr>
  </property>
  <property fmtid="{D5CDD505-2E9C-101B-9397-08002B2CF9AE}" pid="3" name="ContentType">
    <vt:lpwstr>Other</vt:lpwstr>
  </property>
  <property fmtid="{D5CDD505-2E9C-101B-9397-08002B2CF9AE}" pid="4" name="display_urn:schemas-microsoft-com:office:office#Owner">
    <vt:lpwstr>O'Brien,Warren</vt:lpwstr>
  </property>
  <property fmtid="{D5CDD505-2E9C-101B-9397-08002B2CF9AE}" pid="5" name="Review">
    <vt:lpwstr>2019-07-28T00:00:00Z</vt:lpwstr>
  </property>
</Properties>
</file>